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Fira Sans Extra Condensed Medium"/>
      <p:regular r:id="rId26"/>
      <p:bold r:id="rId27"/>
      <p:italic r:id="rId28"/>
      <p:boldItalic r:id="rId29"/>
    </p:embeddedFont>
    <p:embeddedFont>
      <p:font typeface="Roboto Condensed"/>
      <p:regular r:id="rId30"/>
      <p:bold r:id="rId31"/>
      <p:italic r:id="rId32"/>
      <p:boldItalic r:id="rId33"/>
    </p:embeddedFont>
    <p:embeddedFont>
      <p:font typeface="Roboto Condensed Light"/>
      <p:regular r:id="rId34"/>
      <p:bold r:id="rId35"/>
      <p:italic r:id="rId36"/>
      <p:boldItalic r:id="rId37"/>
    </p:embeddedFont>
    <p:embeddedFont>
      <p:font typeface="Exo 2"/>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Exo2-italic.fntdata"/><Relationship Id="rId20" Type="http://schemas.openxmlformats.org/officeDocument/2006/relationships/slide" Target="slides/slide16.xml"/><Relationship Id="rId41" Type="http://schemas.openxmlformats.org/officeDocument/2006/relationships/font" Target="fonts/Exo2-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ExtraCondensedMedium-regular.fntdata"/><Relationship Id="rId25" Type="http://schemas.openxmlformats.org/officeDocument/2006/relationships/slide" Target="slides/slide21.xml"/><Relationship Id="rId28" Type="http://schemas.openxmlformats.org/officeDocument/2006/relationships/font" Target="fonts/FiraSansExtraCondensedMedium-italic.fntdata"/><Relationship Id="rId27" Type="http://schemas.openxmlformats.org/officeDocument/2006/relationships/font" Target="fonts/FiraSansExtraCondensedMedium-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ExtraCondensedMedium-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Condensed-bold.fntdata"/><Relationship Id="rId30" Type="http://schemas.openxmlformats.org/officeDocument/2006/relationships/font" Target="fonts/RobotoCondensed-regular.fntdata"/><Relationship Id="rId11" Type="http://schemas.openxmlformats.org/officeDocument/2006/relationships/slide" Target="slides/slide7.xml"/><Relationship Id="rId33" Type="http://schemas.openxmlformats.org/officeDocument/2006/relationships/font" Target="fonts/RobotoCondensed-boldItalic.fntdata"/><Relationship Id="rId10" Type="http://schemas.openxmlformats.org/officeDocument/2006/relationships/slide" Target="slides/slide6.xml"/><Relationship Id="rId32" Type="http://schemas.openxmlformats.org/officeDocument/2006/relationships/font" Target="fonts/RobotoCondensed-italic.fntdata"/><Relationship Id="rId13" Type="http://schemas.openxmlformats.org/officeDocument/2006/relationships/slide" Target="slides/slide9.xml"/><Relationship Id="rId35" Type="http://schemas.openxmlformats.org/officeDocument/2006/relationships/font" Target="fonts/RobotoCondensedLight-bold.fntdata"/><Relationship Id="rId12" Type="http://schemas.openxmlformats.org/officeDocument/2006/relationships/slide" Target="slides/slide8.xml"/><Relationship Id="rId34" Type="http://schemas.openxmlformats.org/officeDocument/2006/relationships/font" Target="fonts/RobotoCondensedLight-regular.fntdata"/><Relationship Id="rId15" Type="http://schemas.openxmlformats.org/officeDocument/2006/relationships/slide" Target="slides/slide11.xml"/><Relationship Id="rId37" Type="http://schemas.openxmlformats.org/officeDocument/2006/relationships/font" Target="fonts/RobotoCondensedLight-boldItalic.fntdata"/><Relationship Id="rId14" Type="http://schemas.openxmlformats.org/officeDocument/2006/relationships/slide" Target="slides/slide10.xml"/><Relationship Id="rId36" Type="http://schemas.openxmlformats.org/officeDocument/2006/relationships/font" Target="fonts/RobotoCondensedLight-italic.fntdata"/><Relationship Id="rId17" Type="http://schemas.openxmlformats.org/officeDocument/2006/relationships/slide" Target="slides/slide13.xml"/><Relationship Id="rId39" Type="http://schemas.openxmlformats.org/officeDocument/2006/relationships/font" Target="fonts/Exo2-bold.fntdata"/><Relationship Id="rId16" Type="http://schemas.openxmlformats.org/officeDocument/2006/relationships/slide" Target="slides/slide12.xml"/><Relationship Id="rId38" Type="http://schemas.openxmlformats.org/officeDocument/2006/relationships/font" Target="fonts/Exo2-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6cda050f0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b6cda050f0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9baafe93df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9baafe93df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9baafe93df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9baafe93df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e00711fd3e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e00711fd3e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9baafe93df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9baafe93df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9baafe93df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9baafe93df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b6cda050f0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b6cda050f0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9baafe93df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9baafe93df_0_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e0c5c42df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e0c5c42df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9baafe93df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9baafe93df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9baafe93df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9baafe93df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e0cf1c36b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e0cf1c36b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9baafe93df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9baafe93df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baafe93df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9baafe93df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434343"/>
              </a:buClr>
              <a:buSzPts val="1300"/>
              <a:buFont typeface="Nunito Light"/>
              <a:buChar char="●"/>
            </a:pPr>
            <a:r>
              <a:rPr lang="en" sz="1700">
                <a:solidFill>
                  <a:srgbClr val="434343"/>
                </a:solidFill>
                <a:latin typeface="Roboto Condensed Light"/>
                <a:ea typeface="Roboto Condensed Light"/>
                <a:cs typeface="Roboto Condensed Light"/>
                <a:sym typeface="Roboto Condensed Light"/>
              </a:rPr>
              <a:t>人工:由人設計、創造、製造</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9baafe93df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9baafe93df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t/>
            </a:r>
            <a:endParaRPr sz="1150">
              <a:solidFill>
                <a:srgbClr val="202122"/>
              </a:solidFill>
              <a:highlight>
                <a:srgbClr val="FFFFFF"/>
              </a:highlight>
            </a:endParaRPr>
          </a:p>
          <a:p>
            <a:pPr indent="0" lvl="0" marL="0" rtl="0" algn="l">
              <a:spcBef>
                <a:spcPts val="6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9baafe93df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9baafe93df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06e02be0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06e02be0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0df4540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0df4540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9baafe93df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9baafe93df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9baafe93df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9baafe93df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1"/>
          <p:cNvSpPr txBox="1"/>
          <p:nvPr>
            <p:ph hasCustomPrompt="1" type="title"/>
          </p:nvPr>
        </p:nvSpPr>
        <p:spPr>
          <a:xfrm>
            <a:off x="2250675" y="1001350"/>
            <a:ext cx="6191100" cy="1963500"/>
          </a:xfrm>
          <a:prstGeom prst="rect">
            <a:avLst/>
          </a:prstGeom>
        </p:spPr>
        <p:txBody>
          <a:bodyPr anchorCtr="0" anchor="b" bIns="91425" lIns="91425" spcFirstLastPara="1" rIns="91425" wrap="square" tIns="91425">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p:nvPr>
            <p:ph idx="1" type="body"/>
          </p:nvPr>
        </p:nvSpPr>
        <p:spPr>
          <a:xfrm>
            <a:off x="2107950" y="2895050"/>
            <a:ext cx="6191100" cy="696000"/>
          </a:xfrm>
          <a:prstGeom prst="rect">
            <a:avLst/>
          </a:prstGeom>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600"/>
            </a:lvl1pPr>
            <a:lvl2pPr indent="-304800" lvl="1" marL="914400" algn="ctr">
              <a:spcBef>
                <a:spcPts val="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44" name="Google Shape;44;p1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5" name="Google Shape;45;p13"/>
          <p:cNvSpPr txBox="1"/>
          <p:nvPr>
            <p:ph idx="1" type="subTitle"/>
          </p:nvPr>
        </p:nvSpPr>
        <p:spPr>
          <a:xfrm>
            <a:off x="690446" y="5802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46" name="Google Shape;46;p1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3" name="Google Shape;53;p13"/>
          <p:cNvSpPr txBox="1"/>
          <p:nvPr>
            <p:ph idx="13" type="subTitle"/>
          </p:nvPr>
        </p:nvSpPr>
        <p:spPr>
          <a:xfrm>
            <a:off x="690446" y="15464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4" name="Google Shape;54;p1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5" name="Google Shape;55;p13"/>
          <p:cNvSpPr txBox="1"/>
          <p:nvPr>
            <p:ph idx="15" type="subTitle"/>
          </p:nvPr>
        </p:nvSpPr>
        <p:spPr>
          <a:xfrm>
            <a:off x="690446" y="25199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6" name="Google Shape;56;p1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7" name="Google Shape;57;p13"/>
          <p:cNvSpPr txBox="1"/>
          <p:nvPr>
            <p:ph idx="17" type="subTitle"/>
          </p:nvPr>
        </p:nvSpPr>
        <p:spPr>
          <a:xfrm>
            <a:off x="6811558" y="21538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58" name="Google Shape;58;p1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9" name="Google Shape;59;p13"/>
          <p:cNvSpPr txBox="1"/>
          <p:nvPr>
            <p:ph idx="19" type="subTitle"/>
          </p:nvPr>
        </p:nvSpPr>
        <p:spPr>
          <a:xfrm>
            <a:off x="6811558" y="31777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60" name="Google Shape;60;p1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61" name="Google Shape;61;p13"/>
          <p:cNvSpPr txBox="1"/>
          <p:nvPr>
            <p:ph idx="21" type="subTitle"/>
          </p:nvPr>
        </p:nvSpPr>
        <p:spPr>
          <a:xfrm>
            <a:off x="6811558" y="41899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4" name="Google Shape;64;p14"/>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8" name="Google Shape;68;p15"/>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2" name="Google Shape;72;p16"/>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6">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7"/>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76" name="Google Shape;76;p17"/>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7">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18"/>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80" name="Google Shape;80;p18"/>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7">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9"/>
          <p:cNvSpPr txBox="1"/>
          <p:nvPr>
            <p:ph idx="1" type="body"/>
          </p:nvPr>
        </p:nvSpPr>
        <p:spPr>
          <a:xfrm>
            <a:off x="722375"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4" name="Google Shape;84;p19"/>
          <p:cNvSpPr txBox="1"/>
          <p:nvPr>
            <p:ph idx="2" type="body"/>
          </p:nvPr>
        </p:nvSpPr>
        <p:spPr>
          <a:xfrm>
            <a:off x="4832400"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5" name="Google Shape;85;p19"/>
          <p:cNvSpPr txBox="1"/>
          <p:nvPr>
            <p:ph idx="3" type="subTitle"/>
          </p:nvPr>
        </p:nvSpPr>
        <p:spPr>
          <a:xfrm>
            <a:off x="723900" y="952500"/>
            <a:ext cx="7699200" cy="399900"/>
          </a:xfrm>
          <a:prstGeom prst="rect">
            <a:avLst/>
          </a:prstGeom>
        </p:spPr>
        <p:txBody>
          <a:bodyPr anchorCtr="0" anchor="t" bIns="91425" lIns="91425" spcFirstLastPara="1" rIns="91425" wrap="square" tIns="91425">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86" name="Google Shape;86;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1">
    <p:bg>
      <p:bgPr>
        <a:blipFill>
          <a:blip r:embed="rId2">
            <a:alphaModFix/>
          </a:blip>
          <a:stretch>
            <a:fillRect/>
          </a:stretch>
        </a:blipFill>
      </p:bgPr>
    </p:bg>
    <p:spTree>
      <p:nvGrpSpPr>
        <p:cNvPr id="87" name="Shape 87"/>
        <p:cNvGrpSpPr/>
        <p:nvPr/>
      </p:nvGrpSpPr>
      <p:grpSpPr>
        <a:xfrm>
          <a:off x="0" y="0"/>
          <a:ext cx="0" cy="0"/>
          <a:chOff x="0" y="0"/>
          <a:chExt cx="0" cy="0"/>
        </a:xfrm>
      </p:grpSpPr>
      <p:sp>
        <p:nvSpPr>
          <p:cNvPr id="88" name="Google Shape;88;p20"/>
          <p:cNvSpPr txBox="1"/>
          <p:nvPr>
            <p:ph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89" name="Google Shape;89;p2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0" name="Google Shape;90;p20"/>
          <p:cNvSpPr txBox="1"/>
          <p:nvPr>
            <p:ph idx="2"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1" name="Google Shape;91;p20"/>
          <p:cNvSpPr txBox="1"/>
          <p:nvPr>
            <p:ph idx="3"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2" name="Google Shape;92;p20"/>
          <p:cNvSpPr txBox="1"/>
          <p:nvPr>
            <p:ph idx="4"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93" name="Google Shape;93;p20"/>
          <p:cNvSpPr txBox="1"/>
          <p:nvPr>
            <p:ph idx="5"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4" name="Google Shape;94;p20"/>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3" name="Google Shape;13;p3"/>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2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7" name="Google Shape;97;p21"/>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8" name="Google Shape;98;p21"/>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9" name="Google Shape;99;p21"/>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0" name="Google Shape;100;p21"/>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1" name="Google Shape;101;p21"/>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2" name="Google Shape;102;p21"/>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3" name="Google Shape;103;p21"/>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4" name="Google Shape;104;p21"/>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07" name="Google Shape;107;p2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08" name="Google Shape;108;p2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9" name="Google Shape;109;p2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0" name="Google Shape;110;p2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1" name="Google Shape;111;p2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2" name="Google Shape;112;p2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3" name="Google Shape;113;p2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4" name="Google Shape;114;p2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5" name="Google Shape;115;p2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6" name="Google Shape;116;p2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17" name="Google Shape;117;p2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118" name="Google Shape;118;p2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bg>
      <p:bgPr>
        <a:blipFill>
          <a:blip r:embed="rId2">
            <a:alphaModFix/>
          </a:blip>
          <a:stretch>
            <a:fillRect/>
          </a:stretch>
        </a:blipFill>
      </p:bgPr>
    </p:bg>
    <p:spTree>
      <p:nvGrpSpPr>
        <p:cNvPr id="119" name="Shape 119"/>
        <p:cNvGrpSpPr/>
        <p:nvPr/>
      </p:nvGrpSpPr>
      <p:grpSpPr>
        <a:xfrm>
          <a:off x="0" y="0"/>
          <a:ext cx="0" cy="0"/>
          <a:chOff x="0" y="0"/>
          <a:chExt cx="0" cy="0"/>
        </a:xfrm>
      </p:grpSpPr>
      <p:sp>
        <p:nvSpPr>
          <p:cNvPr id="120" name="Google Shape;120;p2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bg>
      <p:bgPr>
        <a:blipFill>
          <a:blip r:embed="rId2">
            <a:alphaModFix/>
          </a:blip>
          <a:stretch>
            <a:fillRect/>
          </a:stretch>
        </a:blipFill>
      </p:bgPr>
    </p:bg>
    <p:spTree>
      <p:nvGrpSpPr>
        <p:cNvPr id="125" name="Shape 125"/>
        <p:cNvGrpSpPr/>
        <p:nvPr/>
      </p:nvGrpSpPr>
      <p:grpSpPr>
        <a:xfrm>
          <a:off x="0" y="0"/>
          <a:ext cx="0" cy="0"/>
          <a:chOff x="0" y="0"/>
          <a:chExt cx="0" cy="0"/>
        </a:xfrm>
      </p:grpSpPr>
      <p:sp>
        <p:nvSpPr>
          <p:cNvPr id="126" name="Google Shape;126;p2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8">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29" name="Google Shape;129;p27"/>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p:nvPr>
            <p:ph idx="1" type="subTitle"/>
          </p:nvPr>
        </p:nvSpPr>
        <p:spPr>
          <a:xfrm flipH="1">
            <a:off x="3481677" y="1666454"/>
            <a:ext cx="3264900" cy="33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1" name="Google Shape;131;p27"/>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33" name="Google Shape;133;p27"/>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28"/>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37" name="Google Shape;137;p28"/>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8" name="Google Shape;138;p28"/>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b="1" lang="en" sz="1000">
                <a:solidFill>
                  <a:srgbClr val="434343"/>
                </a:solidFill>
                <a:uFill>
                  <a:noFill/>
                </a:uFill>
                <a:latin typeface="Roboto Condensed"/>
                <a:ea typeface="Roboto Condensed"/>
                <a:cs typeface="Roboto Condensed"/>
                <a:sym typeface="Roboto Condensed"/>
                <a:hlinkClick r:id="rId3">
                  <a:extLst>
                    <a:ext uri="{A12FA001-AC4F-418D-AE19-62706E023703}">
                      <ahyp:hlinkCl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b="1" lang="en" sz="1000">
                <a:solidFill>
                  <a:srgbClr val="434343"/>
                </a:solidFill>
                <a:uFill>
                  <a:noFill/>
                </a:uFill>
                <a:latin typeface="Roboto Condensed"/>
                <a:ea typeface="Roboto Condensed"/>
                <a:cs typeface="Roboto Condensed"/>
                <a:sym typeface="Roboto Condensed"/>
                <a:hlinkClick r:id="rId4">
                  <a:extLst>
                    <a:ext uri="{A12FA001-AC4F-418D-AE19-62706E023703}">
                      <ahyp:hlinkCl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b="1" lang="en" sz="1000">
                <a:solidFill>
                  <a:srgbClr val="434343"/>
                </a:solidFill>
                <a:uFill>
                  <a:noFill/>
                </a:uFill>
                <a:latin typeface="Roboto Condensed"/>
                <a:ea typeface="Roboto Condensed"/>
                <a:cs typeface="Roboto Condensed"/>
                <a:sym typeface="Roboto Condensed"/>
                <a:hlinkClick r:id="rId5">
                  <a:extLst>
                    <a:ext uri="{A12FA001-AC4F-418D-AE19-62706E023703}">
                      <ahyp:hlinkCl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rgbClr val="434343"/>
                </a:solidFill>
                <a:latin typeface="Roboto Condensed"/>
                <a:ea typeface="Roboto Condensed"/>
                <a:cs typeface="Roboto Condensed"/>
                <a:sym typeface="Roboto Condensed"/>
              </a:rPr>
              <a:t>Please keep this slide for attribution.</a:t>
            </a:r>
            <a:endParaRPr b="1" sz="900">
              <a:solidFill>
                <a:srgbClr val="434343"/>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870650" y="1144200"/>
            <a:ext cx="6919200" cy="35106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rgbClr val="434343"/>
              </a:buClr>
              <a:buSzPts val="800"/>
              <a:buFont typeface="Nunito Light"/>
              <a:buAutoNum type="arabicPeriod"/>
              <a:defRPr>
                <a:solidFill>
                  <a:srgbClr val="000000"/>
                </a:solidFill>
              </a:defRPr>
            </a:lvl1pPr>
            <a:lvl2pPr indent="-304800" lvl="1" marL="914400" rtl="0">
              <a:spcBef>
                <a:spcPts val="1600"/>
              </a:spcBef>
              <a:spcAft>
                <a:spcPts val="0"/>
              </a:spcAft>
              <a:buClr>
                <a:srgbClr val="434343"/>
              </a:buClr>
              <a:buSzPts val="1200"/>
              <a:buFont typeface="Nunito Light"/>
              <a:buAutoNum type="alphaLcPeriod"/>
              <a:defRPr>
                <a:solidFill>
                  <a:srgbClr val="000000"/>
                </a:solidFill>
              </a:defRPr>
            </a:lvl2pPr>
            <a:lvl3pPr indent="-304800" lvl="2" marL="1371600" rtl="0">
              <a:spcBef>
                <a:spcPts val="1600"/>
              </a:spcBef>
              <a:spcAft>
                <a:spcPts val="0"/>
              </a:spcAft>
              <a:buClr>
                <a:srgbClr val="434343"/>
              </a:buClr>
              <a:buSzPts val="1200"/>
              <a:buFont typeface="Nunito Light"/>
              <a:buAutoNum type="romanLcPeriod"/>
              <a:defRPr>
                <a:solidFill>
                  <a:srgbClr val="000000"/>
                </a:solidFill>
              </a:defRPr>
            </a:lvl3pPr>
            <a:lvl4pPr indent="-304800" lvl="3" marL="1828800" rtl="0">
              <a:spcBef>
                <a:spcPts val="1600"/>
              </a:spcBef>
              <a:spcAft>
                <a:spcPts val="0"/>
              </a:spcAft>
              <a:buClr>
                <a:srgbClr val="434343"/>
              </a:buClr>
              <a:buSzPts val="1200"/>
              <a:buFont typeface="Nunito Light"/>
              <a:buAutoNum type="arabicPeriod"/>
              <a:defRPr>
                <a:solidFill>
                  <a:srgbClr val="000000"/>
                </a:solidFill>
              </a:defRPr>
            </a:lvl4pPr>
            <a:lvl5pPr indent="-304800" lvl="4" marL="2286000" rtl="0">
              <a:spcBef>
                <a:spcPts val="1600"/>
              </a:spcBef>
              <a:spcAft>
                <a:spcPts val="0"/>
              </a:spcAft>
              <a:buClr>
                <a:srgbClr val="434343"/>
              </a:buClr>
              <a:buSzPts val="1200"/>
              <a:buFont typeface="Nunito Light"/>
              <a:buAutoNum type="alphaLcPeriod"/>
              <a:defRPr>
                <a:solidFill>
                  <a:srgbClr val="000000"/>
                </a:solidFill>
              </a:defRPr>
            </a:lvl5pPr>
            <a:lvl6pPr indent="-304800" lvl="5" marL="2743200" rtl="0">
              <a:spcBef>
                <a:spcPts val="1600"/>
              </a:spcBef>
              <a:spcAft>
                <a:spcPts val="0"/>
              </a:spcAft>
              <a:buClr>
                <a:srgbClr val="434343"/>
              </a:buClr>
              <a:buSzPts val="1200"/>
              <a:buFont typeface="Nunito Light"/>
              <a:buAutoNum type="romanLcPeriod"/>
              <a:defRPr>
                <a:solidFill>
                  <a:srgbClr val="000000"/>
                </a:solidFill>
              </a:defRPr>
            </a:lvl6pPr>
            <a:lvl7pPr indent="-304800" lvl="6" marL="3200400" rtl="0">
              <a:spcBef>
                <a:spcPts val="1600"/>
              </a:spcBef>
              <a:spcAft>
                <a:spcPts val="0"/>
              </a:spcAft>
              <a:buClr>
                <a:srgbClr val="434343"/>
              </a:buClr>
              <a:buSzPts val="1200"/>
              <a:buFont typeface="Nunito Light"/>
              <a:buAutoNum type="arabicPeriod"/>
              <a:defRPr>
                <a:solidFill>
                  <a:srgbClr val="000000"/>
                </a:solidFill>
              </a:defRPr>
            </a:lvl7pPr>
            <a:lvl8pPr indent="-304800" lvl="7" marL="3657600" rtl="0">
              <a:spcBef>
                <a:spcPts val="1600"/>
              </a:spcBef>
              <a:spcAft>
                <a:spcPts val="0"/>
              </a:spcAft>
              <a:buClr>
                <a:srgbClr val="434343"/>
              </a:buClr>
              <a:buSzPts val="1200"/>
              <a:buFont typeface="Nunito Light"/>
              <a:buAutoNum type="alphaLcPeriod"/>
              <a:defRPr>
                <a:solidFill>
                  <a:srgbClr val="000000"/>
                </a:solidFill>
              </a:defRPr>
            </a:lvl8pPr>
            <a:lvl9pPr indent="-304800" lvl="8" marL="4114800" rtl="0">
              <a:spcBef>
                <a:spcPts val="1600"/>
              </a:spcBef>
              <a:spcAft>
                <a:spcPts val="1600"/>
              </a:spcAft>
              <a:buClr>
                <a:srgbClr val="434343"/>
              </a:buClr>
              <a:buSzPts val="1200"/>
              <a:buFont typeface="Nunito Light"/>
              <a:buAutoNum type="romanLcPeriod"/>
              <a:defRPr>
                <a:solidFill>
                  <a:srgbClr val="000000"/>
                </a:solidFill>
              </a:defRPr>
            </a:lvl9pPr>
          </a:lstStyle>
          <a:p/>
        </p:txBody>
      </p:sp>
      <p:sp>
        <p:nvSpPr>
          <p:cNvPr id="17" name="Google Shape;17;p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 name="Google Shape;20;p5"/>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 name="Google Shape;21;p5"/>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2" name="Google Shape;22;p5"/>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 name="Google Shape;23;p5"/>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28" name="Google Shape;28;p7"/>
          <p:cNvSpPr txBox="1"/>
          <p:nvPr>
            <p:ph idx="1" type="subTitle"/>
          </p:nvPr>
        </p:nvSpPr>
        <p:spPr>
          <a:xfrm>
            <a:off x="2580225" y="2314225"/>
            <a:ext cx="3983400" cy="10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33" name="Google Shape;33;p9"/>
          <p:cNvSpPr txBox="1"/>
          <p:nvPr>
            <p:ph idx="1" type="subTitle"/>
          </p:nvPr>
        </p:nvSpPr>
        <p:spPr>
          <a:xfrm>
            <a:off x="1665825" y="3058425"/>
            <a:ext cx="2608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400">
                <a:solidFill>
                  <a:schemeClr val="dk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34" name="Google Shape;34;p9"/>
          <p:cNvSpPr txBox="1"/>
          <p:nvPr>
            <p:ph idx="2" type="ctrTitle"/>
          </p:nvPr>
        </p:nvSpPr>
        <p:spPr>
          <a:xfrm>
            <a:off x="196485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ctrTitle"/>
          </p:nvPr>
        </p:nvSpPr>
        <p:spPr>
          <a:xfrm flipH="1">
            <a:off x="695425" y="1514475"/>
            <a:ext cx="3559800" cy="780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37" name="Google Shape;37;p10"/>
          <p:cNvSpPr txBox="1"/>
          <p:nvPr>
            <p:ph idx="1" type="subTitle"/>
          </p:nvPr>
        </p:nvSpPr>
        <p:spPr>
          <a:xfrm flipH="1">
            <a:off x="1581025" y="2559200"/>
            <a:ext cx="26742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2800"/>
              <a:buFont typeface="Exo 2"/>
              <a:buNone/>
              <a:defRPr b="1" sz="2800">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indent="-304800" lvl="1" marL="914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indent="-304800" lvl="2" marL="1371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indent="-304800" lvl="3" marL="1828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indent="-304800" lvl="4" marL="22860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indent="-304800" lvl="5" marL="27432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indent="-304800" lvl="6" marL="32004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indent="-304800" lvl="7" marL="36576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indent="-304800" lvl="8" marL="411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slide" Target="/ppt/slid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28.jpg"/><Relationship Id="rId4" Type="http://schemas.openxmlformats.org/officeDocument/2006/relationships/image" Target="../media/image29.jpg"/><Relationship Id="rId5" Type="http://schemas.openxmlformats.org/officeDocument/2006/relationships/image" Target="../media/image31.jpg"/><Relationship Id="rId6" Type="http://schemas.openxmlformats.org/officeDocument/2006/relationships/image" Target="../media/image32.jpg"/><Relationship Id="rId7" Type="http://schemas.openxmlformats.org/officeDocument/2006/relationships/image" Target="../media/image3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slide" Target="/ppt/slides/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slide" Target="/ppt/slides/slid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8.xml"/><Relationship Id="rId4" Type="http://schemas.openxmlformats.org/officeDocument/2006/relationships/slide" Target="/ppt/slides/slide3.xml"/><Relationship Id="rId5" Type="http://schemas.openxmlformats.org/officeDocument/2006/relationships/slide" Target="/ppt/slides/slide5.xml"/><Relationship Id="rId6" Type="http://schemas.openxmlformats.org/officeDocument/2006/relationships/slide" Target="/ppt/slides/slide14.xml"/><Relationship Id="rId7" Type="http://schemas.openxmlformats.org/officeDocument/2006/relationships/slide" Target="/ppt/slides/slide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slide" Target="/ppt/slid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slide" Target="/ppt/slid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9"/>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8300"/>
              <a:t>人工智慧</a:t>
            </a:r>
            <a:endParaRPr sz="8300"/>
          </a:p>
        </p:txBody>
      </p:sp>
      <p:sp>
        <p:nvSpPr>
          <p:cNvPr id="144" name="Google Shape;144;p29"/>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ctr">
              <a:spcBef>
                <a:spcPts val="0"/>
              </a:spcBef>
              <a:spcAft>
                <a:spcPts val="0"/>
              </a:spcAft>
              <a:buNone/>
            </a:pPr>
            <a:r>
              <a:t/>
            </a:r>
            <a:endParaRPr/>
          </a:p>
        </p:txBody>
      </p:sp>
      <p:cxnSp>
        <p:nvCxnSpPr>
          <p:cNvPr id="145" name="Google Shape;145;p29"/>
          <p:cNvCxnSpPr/>
          <p:nvPr/>
        </p:nvCxnSpPr>
        <p:spPr>
          <a:xfrm>
            <a:off x="6677025" y="3176000"/>
            <a:ext cx="2460000" cy="0"/>
          </a:xfrm>
          <a:prstGeom prst="straightConnector1">
            <a:avLst/>
          </a:prstGeom>
          <a:noFill/>
          <a:ln cap="flat" cmpd="sng" w="9525">
            <a:solidFill>
              <a:srgbClr val="434343"/>
            </a:solidFill>
            <a:prstDash val="solid"/>
            <a:round/>
            <a:headEnd len="med" w="med" type="none"/>
            <a:tailEnd len="med" w="med" type="none"/>
          </a:ln>
        </p:spPr>
      </p:cxnSp>
      <p:sp>
        <p:nvSpPr>
          <p:cNvPr id="146" name="Google Shape;146;p29"/>
          <p:cNvSpPr txBox="1"/>
          <p:nvPr/>
        </p:nvSpPr>
        <p:spPr>
          <a:xfrm>
            <a:off x="6731500" y="3225925"/>
            <a:ext cx="22671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Comic Sans MS"/>
                <a:ea typeface="Comic Sans MS"/>
                <a:cs typeface="Comic Sans MS"/>
                <a:sym typeface="Comic Sans MS"/>
              </a:rPr>
              <a:t> </a:t>
            </a:r>
            <a:r>
              <a:rPr lang="en" sz="1900">
                <a:latin typeface="Comic Sans MS"/>
                <a:ea typeface="Comic Sans MS"/>
                <a:cs typeface="Comic Sans MS"/>
                <a:sym typeface="Comic Sans MS"/>
              </a:rPr>
              <a:t> 4許悅恩</a:t>
            </a:r>
            <a:endParaRPr sz="1900">
              <a:latin typeface="Comic Sans MS"/>
              <a:ea typeface="Comic Sans MS"/>
              <a:cs typeface="Comic Sans MS"/>
              <a:sym typeface="Comic Sans MS"/>
            </a:endParaRPr>
          </a:p>
          <a:p>
            <a:pPr indent="0" lvl="0" marL="0" rtl="0" algn="l">
              <a:spcBef>
                <a:spcPts val="0"/>
              </a:spcBef>
              <a:spcAft>
                <a:spcPts val="0"/>
              </a:spcAft>
              <a:buNone/>
            </a:pPr>
            <a:r>
              <a:rPr lang="en" sz="1900">
                <a:latin typeface="Comic Sans MS"/>
                <a:ea typeface="Comic Sans MS"/>
                <a:cs typeface="Comic Sans MS"/>
                <a:sym typeface="Comic Sans MS"/>
              </a:rPr>
              <a:t>15王詠澄</a:t>
            </a:r>
            <a:endParaRPr sz="1900">
              <a:latin typeface="Comic Sans MS"/>
              <a:ea typeface="Comic Sans MS"/>
              <a:cs typeface="Comic Sans MS"/>
              <a:sym typeface="Comic Sans MS"/>
            </a:endParaRPr>
          </a:p>
          <a:p>
            <a:pPr indent="0" lvl="0" marL="0" rtl="0" algn="l">
              <a:spcBef>
                <a:spcPts val="0"/>
              </a:spcBef>
              <a:spcAft>
                <a:spcPts val="0"/>
              </a:spcAft>
              <a:buNone/>
            </a:pPr>
            <a:r>
              <a:rPr lang="en" sz="1900">
                <a:latin typeface="Comic Sans MS"/>
                <a:ea typeface="Comic Sans MS"/>
                <a:cs typeface="Comic Sans MS"/>
                <a:sym typeface="Comic Sans MS"/>
              </a:rPr>
              <a:t>33錢姵彣</a:t>
            </a:r>
            <a:endParaRPr sz="1900">
              <a:latin typeface="Comic Sans MS"/>
              <a:ea typeface="Comic Sans MS"/>
              <a:cs typeface="Comic Sans MS"/>
              <a:sym typeface="Comic Sans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1200"/>
                                        <p:tgtEl>
                                          <p:spTgt spid="14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txBox="1"/>
          <p:nvPr>
            <p:ph type="ctrTitle"/>
          </p:nvPr>
        </p:nvSpPr>
        <p:spPr>
          <a:xfrm>
            <a:off x="533500" y="3113588"/>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自動駕駛</a:t>
            </a:r>
            <a:endParaRPr sz="2200"/>
          </a:p>
        </p:txBody>
      </p:sp>
      <p:sp>
        <p:nvSpPr>
          <p:cNvPr id="248" name="Google Shape;248;p38"/>
          <p:cNvSpPr txBox="1"/>
          <p:nvPr>
            <p:ph idx="2" type="ctrTitle"/>
          </p:nvPr>
        </p:nvSpPr>
        <p:spPr>
          <a:xfrm>
            <a:off x="4083475" y="2686088"/>
            <a:ext cx="26736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t>醫療</a:t>
            </a:r>
            <a:endParaRPr sz="2200"/>
          </a:p>
        </p:txBody>
      </p:sp>
      <p:sp>
        <p:nvSpPr>
          <p:cNvPr id="249" name="Google Shape;249;p38"/>
          <p:cNvSpPr txBox="1"/>
          <p:nvPr>
            <p:ph idx="4" type="ctrTitle"/>
          </p:nvPr>
        </p:nvSpPr>
        <p:spPr>
          <a:xfrm>
            <a:off x="5908800" y="30434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賽事精彩畫面</a:t>
            </a:r>
            <a:endParaRPr sz="2200"/>
          </a:p>
        </p:txBody>
      </p:sp>
      <p:sp>
        <p:nvSpPr>
          <p:cNvPr id="250" name="Google Shape;250;p38"/>
          <p:cNvSpPr txBox="1"/>
          <p:nvPr/>
        </p:nvSpPr>
        <p:spPr>
          <a:xfrm>
            <a:off x="3051475" y="352850"/>
            <a:ext cx="30000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chemeClr val="hlink"/>
                </a:solidFill>
                <a:latin typeface="Roboto Condensed"/>
                <a:ea typeface="Roboto Condensed"/>
                <a:cs typeface="Roboto Condensed"/>
                <a:sym typeface="Roboto Condensed"/>
              </a:rPr>
              <a:t>現今應用</a:t>
            </a:r>
            <a:endParaRPr/>
          </a:p>
        </p:txBody>
      </p:sp>
      <p:cxnSp>
        <p:nvCxnSpPr>
          <p:cNvPr id="251" name="Google Shape;251;p38"/>
          <p:cNvCxnSpPr/>
          <p:nvPr/>
        </p:nvCxnSpPr>
        <p:spPr>
          <a:xfrm>
            <a:off x="3235200" y="2186175"/>
            <a:ext cx="0" cy="1647600"/>
          </a:xfrm>
          <a:prstGeom prst="straightConnector1">
            <a:avLst/>
          </a:prstGeom>
          <a:noFill/>
          <a:ln cap="flat" cmpd="sng" w="9525">
            <a:solidFill>
              <a:srgbClr val="595959"/>
            </a:solidFill>
            <a:prstDash val="solid"/>
            <a:round/>
            <a:headEnd len="med" w="med" type="none"/>
            <a:tailEnd len="med" w="med" type="none"/>
          </a:ln>
        </p:spPr>
      </p:cxnSp>
      <p:cxnSp>
        <p:nvCxnSpPr>
          <p:cNvPr id="252" name="Google Shape;252;p38"/>
          <p:cNvCxnSpPr/>
          <p:nvPr/>
        </p:nvCxnSpPr>
        <p:spPr>
          <a:xfrm>
            <a:off x="5908800" y="2186175"/>
            <a:ext cx="0" cy="1647600"/>
          </a:xfrm>
          <a:prstGeom prst="straightConnector1">
            <a:avLst/>
          </a:prstGeom>
          <a:noFill/>
          <a:ln cap="flat" cmpd="sng" w="9525">
            <a:solidFill>
              <a:srgbClr val="595959"/>
            </a:solidFill>
            <a:prstDash val="solid"/>
            <a:round/>
            <a:headEnd len="med" w="med" type="none"/>
            <a:tailEnd len="med" w="med" type="none"/>
          </a:ln>
        </p:spPr>
      </p:cxnSp>
      <p:grpSp>
        <p:nvGrpSpPr>
          <p:cNvPr id="253" name="Google Shape;253;p38"/>
          <p:cNvGrpSpPr/>
          <p:nvPr/>
        </p:nvGrpSpPr>
        <p:grpSpPr>
          <a:xfrm>
            <a:off x="1576185" y="2554470"/>
            <a:ext cx="627095" cy="559119"/>
            <a:chOff x="1492675" y="4420975"/>
            <a:chExt cx="481825" cy="438525"/>
          </a:xfrm>
        </p:grpSpPr>
        <p:sp>
          <p:nvSpPr>
            <p:cNvPr id="254" name="Google Shape;254;p38"/>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5" name="Google Shape;255;p38"/>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6" name="Google Shape;256;p38"/>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7" name="Google Shape;257;p38"/>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58" name="Google Shape;258;p38"/>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59" name="Google Shape;259;p38"/>
          <p:cNvGrpSpPr/>
          <p:nvPr/>
        </p:nvGrpSpPr>
        <p:grpSpPr>
          <a:xfrm>
            <a:off x="4069421" y="3113593"/>
            <a:ext cx="977042" cy="738884"/>
            <a:chOff x="5762467" y="2436584"/>
            <a:chExt cx="362163" cy="362163"/>
          </a:xfrm>
        </p:grpSpPr>
        <p:sp>
          <p:nvSpPr>
            <p:cNvPr id="260" name="Google Shape;260;p38"/>
            <p:cNvSpPr/>
            <p:nvPr/>
          </p:nvSpPr>
          <p:spPr>
            <a:xfrm>
              <a:off x="5762467" y="2778127"/>
              <a:ext cx="362163" cy="20619"/>
            </a:xfrm>
            <a:custGeom>
              <a:rect b="b" l="l" r="r" t="t"/>
              <a:pathLst>
                <a:path extrusionOk="0" h="787" w="13823">
                  <a:moveTo>
                    <a:pt x="201" y="1"/>
                  </a:moveTo>
                  <a:cubicBezTo>
                    <a:pt x="96" y="1"/>
                    <a:pt x="0" y="87"/>
                    <a:pt x="0" y="202"/>
                  </a:cubicBezTo>
                  <a:lnTo>
                    <a:pt x="0" y="585"/>
                  </a:lnTo>
                  <a:cubicBezTo>
                    <a:pt x="0" y="691"/>
                    <a:pt x="96" y="777"/>
                    <a:pt x="201" y="787"/>
                  </a:cubicBezTo>
                  <a:lnTo>
                    <a:pt x="13611" y="787"/>
                  </a:lnTo>
                  <a:cubicBezTo>
                    <a:pt x="13726" y="787"/>
                    <a:pt x="13822" y="691"/>
                    <a:pt x="13813" y="585"/>
                  </a:cubicBezTo>
                  <a:lnTo>
                    <a:pt x="13813" y="202"/>
                  </a:lnTo>
                  <a:cubicBezTo>
                    <a:pt x="13813" y="87"/>
                    <a:pt x="13726" y="1"/>
                    <a:pt x="13611" y="1"/>
                  </a:cubicBezTo>
                  <a:close/>
                </a:path>
              </a:pathLst>
            </a:custGeom>
            <a:solidFill>
              <a:srgbClr val="708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8"/>
            <p:cNvSpPr/>
            <p:nvPr/>
          </p:nvSpPr>
          <p:spPr>
            <a:xfrm>
              <a:off x="5762702" y="2777891"/>
              <a:ext cx="361927" cy="9301"/>
            </a:xfrm>
            <a:custGeom>
              <a:rect b="b" l="l" r="r" t="t"/>
              <a:pathLst>
                <a:path extrusionOk="0" h="355" w="13814">
                  <a:moveTo>
                    <a:pt x="212" y="0"/>
                  </a:moveTo>
                  <a:cubicBezTo>
                    <a:pt x="87" y="0"/>
                    <a:pt x="1" y="96"/>
                    <a:pt x="1" y="211"/>
                  </a:cubicBezTo>
                  <a:lnTo>
                    <a:pt x="1" y="355"/>
                  </a:lnTo>
                  <a:lnTo>
                    <a:pt x="13813" y="355"/>
                  </a:lnTo>
                  <a:lnTo>
                    <a:pt x="13813" y="211"/>
                  </a:lnTo>
                  <a:cubicBezTo>
                    <a:pt x="13813" y="96"/>
                    <a:pt x="13717" y="0"/>
                    <a:pt x="13602" y="0"/>
                  </a:cubicBezTo>
                  <a:close/>
                </a:path>
              </a:pathLst>
            </a:custGeom>
            <a:solidFill>
              <a:srgbClr val="3951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8"/>
            <p:cNvSpPr/>
            <p:nvPr/>
          </p:nvSpPr>
          <p:spPr>
            <a:xfrm>
              <a:off x="5852359" y="2528493"/>
              <a:ext cx="182352" cy="249660"/>
            </a:xfrm>
            <a:custGeom>
              <a:rect b="b" l="l" r="r" t="t"/>
              <a:pathLst>
                <a:path extrusionOk="0" h="9529" w="6960">
                  <a:moveTo>
                    <a:pt x="1" y="1"/>
                  </a:moveTo>
                  <a:lnTo>
                    <a:pt x="1" y="9529"/>
                  </a:lnTo>
                  <a:lnTo>
                    <a:pt x="6960" y="9529"/>
                  </a:lnTo>
                  <a:lnTo>
                    <a:pt x="6960" y="1"/>
                  </a:lnTo>
                  <a:close/>
                </a:path>
              </a:pathLst>
            </a:custGeom>
            <a:solidFill>
              <a:srgbClr val="E1E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8"/>
            <p:cNvSpPr/>
            <p:nvPr/>
          </p:nvSpPr>
          <p:spPr>
            <a:xfrm>
              <a:off x="5838551" y="2508922"/>
              <a:ext cx="209967" cy="19860"/>
            </a:xfrm>
            <a:custGeom>
              <a:rect b="b" l="l" r="r" t="t"/>
              <a:pathLst>
                <a:path extrusionOk="0" h="758" w="8014">
                  <a:moveTo>
                    <a:pt x="211" y="0"/>
                  </a:moveTo>
                  <a:cubicBezTo>
                    <a:pt x="96" y="0"/>
                    <a:pt x="0" y="96"/>
                    <a:pt x="0" y="211"/>
                  </a:cubicBezTo>
                  <a:lnTo>
                    <a:pt x="0" y="547"/>
                  </a:lnTo>
                  <a:cubicBezTo>
                    <a:pt x="0" y="662"/>
                    <a:pt x="96" y="757"/>
                    <a:pt x="211" y="757"/>
                  </a:cubicBezTo>
                  <a:lnTo>
                    <a:pt x="7813" y="757"/>
                  </a:lnTo>
                  <a:cubicBezTo>
                    <a:pt x="7928" y="757"/>
                    <a:pt x="8014" y="662"/>
                    <a:pt x="8014" y="547"/>
                  </a:cubicBezTo>
                  <a:lnTo>
                    <a:pt x="8014" y="211"/>
                  </a:lnTo>
                  <a:cubicBezTo>
                    <a:pt x="8014" y="96"/>
                    <a:pt x="7928" y="0"/>
                    <a:pt x="7813" y="0"/>
                  </a:cubicBezTo>
                  <a:close/>
                </a:path>
              </a:pathLst>
            </a:custGeom>
            <a:solidFill>
              <a:srgbClr val="708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8"/>
            <p:cNvSpPr/>
            <p:nvPr/>
          </p:nvSpPr>
          <p:spPr>
            <a:xfrm>
              <a:off x="6014589" y="2508922"/>
              <a:ext cx="33929" cy="19598"/>
            </a:xfrm>
            <a:custGeom>
              <a:rect b="b" l="l" r="r" t="t"/>
              <a:pathLst>
                <a:path extrusionOk="0" h="748" w="1295">
                  <a:moveTo>
                    <a:pt x="1" y="0"/>
                  </a:moveTo>
                  <a:lnTo>
                    <a:pt x="1" y="748"/>
                  </a:lnTo>
                  <a:lnTo>
                    <a:pt x="1094" y="748"/>
                  </a:lnTo>
                  <a:cubicBezTo>
                    <a:pt x="1209" y="748"/>
                    <a:pt x="1295" y="652"/>
                    <a:pt x="1295" y="537"/>
                  </a:cubicBezTo>
                  <a:lnTo>
                    <a:pt x="1295" y="201"/>
                  </a:lnTo>
                  <a:cubicBezTo>
                    <a:pt x="1295" y="86"/>
                    <a:pt x="1209" y="0"/>
                    <a:pt x="1094" y="0"/>
                  </a:cubicBezTo>
                  <a:close/>
                </a:path>
              </a:pathLst>
            </a:custGeom>
            <a:solidFill>
              <a:srgbClr val="3951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8"/>
            <p:cNvSpPr/>
            <p:nvPr/>
          </p:nvSpPr>
          <p:spPr>
            <a:xfrm>
              <a:off x="5762467" y="2565173"/>
              <a:ext cx="89918" cy="19598"/>
            </a:xfrm>
            <a:custGeom>
              <a:rect b="b" l="l" r="r" t="t"/>
              <a:pathLst>
                <a:path extrusionOk="0" h="748" w="3432">
                  <a:moveTo>
                    <a:pt x="201" y="0"/>
                  </a:moveTo>
                  <a:cubicBezTo>
                    <a:pt x="96" y="0"/>
                    <a:pt x="10" y="87"/>
                    <a:pt x="0" y="202"/>
                  </a:cubicBezTo>
                  <a:lnTo>
                    <a:pt x="0" y="547"/>
                  </a:lnTo>
                  <a:cubicBezTo>
                    <a:pt x="10" y="652"/>
                    <a:pt x="96" y="748"/>
                    <a:pt x="201" y="748"/>
                  </a:cubicBezTo>
                  <a:lnTo>
                    <a:pt x="3432" y="748"/>
                  </a:lnTo>
                  <a:lnTo>
                    <a:pt x="3432" y="0"/>
                  </a:lnTo>
                  <a:close/>
                </a:path>
              </a:pathLst>
            </a:custGeom>
            <a:solidFill>
              <a:srgbClr val="708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8"/>
            <p:cNvSpPr/>
            <p:nvPr/>
          </p:nvSpPr>
          <p:spPr>
            <a:xfrm>
              <a:off x="5835041" y="2565173"/>
              <a:ext cx="17344" cy="19598"/>
            </a:xfrm>
            <a:custGeom>
              <a:rect b="b" l="l" r="r" t="t"/>
              <a:pathLst>
                <a:path extrusionOk="0" h="748" w="662">
                  <a:moveTo>
                    <a:pt x="0" y="0"/>
                  </a:moveTo>
                  <a:lnTo>
                    <a:pt x="0" y="748"/>
                  </a:lnTo>
                  <a:lnTo>
                    <a:pt x="662" y="748"/>
                  </a:lnTo>
                  <a:lnTo>
                    <a:pt x="662" y="0"/>
                  </a:lnTo>
                  <a:close/>
                </a:path>
              </a:pathLst>
            </a:custGeom>
            <a:solidFill>
              <a:srgbClr val="3951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8"/>
            <p:cNvSpPr/>
            <p:nvPr/>
          </p:nvSpPr>
          <p:spPr>
            <a:xfrm>
              <a:off x="5835041" y="2565173"/>
              <a:ext cx="17344" cy="19598"/>
            </a:xfrm>
            <a:custGeom>
              <a:rect b="b" l="l" r="r" t="t"/>
              <a:pathLst>
                <a:path extrusionOk="0" h="748" w="662">
                  <a:moveTo>
                    <a:pt x="0" y="0"/>
                  </a:moveTo>
                  <a:lnTo>
                    <a:pt x="0" y="748"/>
                  </a:lnTo>
                  <a:lnTo>
                    <a:pt x="662" y="748"/>
                  </a:lnTo>
                  <a:lnTo>
                    <a:pt x="662" y="0"/>
                  </a:lnTo>
                  <a:close/>
                </a:path>
              </a:pathLst>
            </a:custGeom>
            <a:solidFill>
              <a:srgbClr val="3951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8"/>
            <p:cNvSpPr/>
            <p:nvPr/>
          </p:nvSpPr>
          <p:spPr>
            <a:xfrm>
              <a:off x="5894803" y="2686217"/>
              <a:ext cx="97726" cy="91936"/>
            </a:xfrm>
            <a:custGeom>
              <a:rect b="b" l="l" r="r" t="t"/>
              <a:pathLst>
                <a:path extrusionOk="0" h="3509" w="3730">
                  <a:moveTo>
                    <a:pt x="576" y="0"/>
                  </a:moveTo>
                  <a:cubicBezTo>
                    <a:pt x="259" y="0"/>
                    <a:pt x="1" y="250"/>
                    <a:pt x="1" y="576"/>
                  </a:cubicBezTo>
                  <a:lnTo>
                    <a:pt x="1" y="3509"/>
                  </a:lnTo>
                  <a:lnTo>
                    <a:pt x="3729" y="3509"/>
                  </a:lnTo>
                  <a:lnTo>
                    <a:pt x="3720" y="3499"/>
                  </a:lnTo>
                  <a:lnTo>
                    <a:pt x="3720" y="576"/>
                  </a:lnTo>
                  <a:cubicBezTo>
                    <a:pt x="3720" y="250"/>
                    <a:pt x="3461" y="0"/>
                    <a:pt x="3145" y="0"/>
                  </a:cubicBezTo>
                  <a:close/>
                </a:path>
              </a:pathLst>
            </a:custGeom>
            <a:solidFill>
              <a:srgbClr val="A4B3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8"/>
            <p:cNvSpPr/>
            <p:nvPr/>
          </p:nvSpPr>
          <p:spPr>
            <a:xfrm>
              <a:off x="5930959" y="2686217"/>
              <a:ext cx="25152" cy="91700"/>
            </a:xfrm>
            <a:custGeom>
              <a:rect b="b" l="l" r="r" t="t"/>
              <a:pathLst>
                <a:path extrusionOk="0" h="3500" w="960">
                  <a:moveTo>
                    <a:pt x="1" y="0"/>
                  </a:moveTo>
                  <a:lnTo>
                    <a:pt x="1" y="3499"/>
                  </a:lnTo>
                  <a:lnTo>
                    <a:pt x="959" y="3499"/>
                  </a:lnTo>
                  <a:lnTo>
                    <a:pt x="959" y="0"/>
                  </a:lnTo>
                  <a:close/>
                </a:path>
              </a:pathLst>
            </a:custGeom>
            <a:solidFill>
              <a:srgbClr val="93A5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8"/>
            <p:cNvSpPr/>
            <p:nvPr/>
          </p:nvSpPr>
          <p:spPr>
            <a:xfrm>
              <a:off x="5770484" y="2584745"/>
              <a:ext cx="81901" cy="193173"/>
            </a:xfrm>
            <a:custGeom>
              <a:rect b="b" l="l" r="r" t="t"/>
              <a:pathLst>
                <a:path extrusionOk="0" h="7373" w="3126">
                  <a:moveTo>
                    <a:pt x="1" y="1"/>
                  </a:moveTo>
                  <a:lnTo>
                    <a:pt x="1" y="7372"/>
                  </a:lnTo>
                  <a:lnTo>
                    <a:pt x="3126" y="7372"/>
                  </a:lnTo>
                  <a:lnTo>
                    <a:pt x="3126" y="1"/>
                  </a:lnTo>
                  <a:close/>
                </a:path>
              </a:pathLst>
            </a:custGeom>
            <a:solidFill>
              <a:srgbClr val="E1E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8"/>
            <p:cNvSpPr/>
            <p:nvPr/>
          </p:nvSpPr>
          <p:spPr>
            <a:xfrm>
              <a:off x="5835041" y="2584745"/>
              <a:ext cx="17344" cy="193173"/>
            </a:xfrm>
            <a:custGeom>
              <a:rect b="b" l="l" r="r" t="t"/>
              <a:pathLst>
                <a:path extrusionOk="0" h="7373" w="662">
                  <a:moveTo>
                    <a:pt x="0" y="1"/>
                  </a:moveTo>
                  <a:lnTo>
                    <a:pt x="0" y="7372"/>
                  </a:lnTo>
                  <a:lnTo>
                    <a:pt x="662" y="7372"/>
                  </a:lnTo>
                  <a:lnTo>
                    <a:pt x="662" y="1"/>
                  </a:lnTo>
                  <a:close/>
                </a:path>
              </a:pathLst>
            </a:custGeom>
            <a:solidFill>
              <a:srgbClr val="C8D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8"/>
            <p:cNvSpPr/>
            <p:nvPr/>
          </p:nvSpPr>
          <p:spPr>
            <a:xfrm>
              <a:off x="5835041" y="2584745"/>
              <a:ext cx="17344" cy="193173"/>
            </a:xfrm>
            <a:custGeom>
              <a:rect b="b" l="l" r="r" t="t"/>
              <a:pathLst>
                <a:path extrusionOk="0" h="7373" w="662">
                  <a:moveTo>
                    <a:pt x="0" y="1"/>
                  </a:moveTo>
                  <a:lnTo>
                    <a:pt x="0" y="7372"/>
                  </a:lnTo>
                  <a:lnTo>
                    <a:pt x="662" y="7372"/>
                  </a:lnTo>
                  <a:lnTo>
                    <a:pt x="662" y="1"/>
                  </a:lnTo>
                  <a:close/>
                </a:path>
              </a:pathLst>
            </a:custGeom>
            <a:solidFill>
              <a:srgbClr val="C8D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8"/>
            <p:cNvSpPr/>
            <p:nvPr/>
          </p:nvSpPr>
          <p:spPr>
            <a:xfrm>
              <a:off x="6034685" y="2584745"/>
              <a:ext cx="81901" cy="193408"/>
            </a:xfrm>
            <a:custGeom>
              <a:rect b="b" l="l" r="r" t="t"/>
              <a:pathLst>
                <a:path extrusionOk="0" h="7382" w="3126">
                  <a:moveTo>
                    <a:pt x="1" y="1"/>
                  </a:moveTo>
                  <a:lnTo>
                    <a:pt x="1" y="7382"/>
                  </a:lnTo>
                  <a:lnTo>
                    <a:pt x="3126" y="7382"/>
                  </a:lnTo>
                  <a:lnTo>
                    <a:pt x="3126" y="1"/>
                  </a:lnTo>
                  <a:close/>
                </a:path>
              </a:pathLst>
            </a:custGeom>
            <a:solidFill>
              <a:srgbClr val="E1E5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8"/>
            <p:cNvSpPr/>
            <p:nvPr/>
          </p:nvSpPr>
          <p:spPr>
            <a:xfrm>
              <a:off x="6034685" y="2584745"/>
              <a:ext cx="17371" cy="193173"/>
            </a:xfrm>
            <a:custGeom>
              <a:rect b="b" l="l" r="r" t="t"/>
              <a:pathLst>
                <a:path extrusionOk="0" h="7373" w="663">
                  <a:moveTo>
                    <a:pt x="1" y="1"/>
                  </a:moveTo>
                  <a:lnTo>
                    <a:pt x="1" y="7372"/>
                  </a:lnTo>
                  <a:lnTo>
                    <a:pt x="662" y="7372"/>
                  </a:lnTo>
                  <a:lnTo>
                    <a:pt x="662" y="1"/>
                  </a:lnTo>
                  <a:close/>
                </a:path>
              </a:pathLst>
            </a:custGeom>
            <a:solidFill>
              <a:srgbClr val="C8D1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8"/>
            <p:cNvSpPr/>
            <p:nvPr/>
          </p:nvSpPr>
          <p:spPr>
            <a:xfrm>
              <a:off x="5872192" y="2567400"/>
              <a:ext cx="29920" cy="58819"/>
            </a:xfrm>
            <a:custGeom>
              <a:rect b="b" l="l" r="r" t="t"/>
              <a:pathLst>
                <a:path extrusionOk="0" h="2245" w="1142">
                  <a:moveTo>
                    <a:pt x="206" y="1"/>
                  </a:moveTo>
                  <a:cubicBezTo>
                    <a:pt x="89" y="1"/>
                    <a:pt x="1" y="102"/>
                    <a:pt x="1" y="212"/>
                  </a:cubicBezTo>
                  <a:lnTo>
                    <a:pt x="1" y="2024"/>
                  </a:lnTo>
                  <a:cubicBezTo>
                    <a:pt x="1" y="2149"/>
                    <a:pt x="97" y="2245"/>
                    <a:pt x="221" y="2245"/>
                  </a:cubicBezTo>
                  <a:lnTo>
                    <a:pt x="921" y="2245"/>
                  </a:lnTo>
                  <a:cubicBezTo>
                    <a:pt x="1046" y="2245"/>
                    <a:pt x="1142" y="2139"/>
                    <a:pt x="1142" y="2024"/>
                  </a:cubicBezTo>
                  <a:lnTo>
                    <a:pt x="1142" y="212"/>
                  </a:lnTo>
                  <a:cubicBezTo>
                    <a:pt x="1142" y="102"/>
                    <a:pt x="1045" y="1"/>
                    <a:pt x="936" y="1"/>
                  </a:cubicBezTo>
                  <a:cubicBezTo>
                    <a:pt x="931" y="1"/>
                    <a:pt x="926" y="1"/>
                    <a:pt x="921" y="2"/>
                  </a:cubicBezTo>
                  <a:lnTo>
                    <a:pt x="221" y="2"/>
                  </a:lnTo>
                  <a:cubicBezTo>
                    <a:pt x="216" y="1"/>
                    <a:pt x="211" y="1"/>
                    <a:pt x="206" y="1"/>
                  </a:cubicBezTo>
                  <a:close/>
                </a:path>
              </a:pathLst>
            </a:custGeom>
            <a:solidFill>
              <a:srgbClr val="A4B3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8"/>
            <p:cNvSpPr/>
            <p:nvPr/>
          </p:nvSpPr>
          <p:spPr>
            <a:xfrm>
              <a:off x="5928706" y="2567400"/>
              <a:ext cx="29920" cy="58819"/>
            </a:xfrm>
            <a:custGeom>
              <a:rect b="b" l="l" r="r" t="t"/>
              <a:pathLst>
                <a:path extrusionOk="0" h="2245" w="1142">
                  <a:moveTo>
                    <a:pt x="205" y="1"/>
                  </a:moveTo>
                  <a:cubicBezTo>
                    <a:pt x="89" y="1"/>
                    <a:pt x="1" y="102"/>
                    <a:pt x="1" y="212"/>
                  </a:cubicBezTo>
                  <a:lnTo>
                    <a:pt x="1" y="2024"/>
                  </a:lnTo>
                  <a:cubicBezTo>
                    <a:pt x="1" y="2149"/>
                    <a:pt x="97" y="2245"/>
                    <a:pt x="221" y="2245"/>
                  </a:cubicBezTo>
                  <a:lnTo>
                    <a:pt x="911" y="2245"/>
                  </a:lnTo>
                  <a:cubicBezTo>
                    <a:pt x="1036" y="2245"/>
                    <a:pt x="1141" y="2149"/>
                    <a:pt x="1141" y="2024"/>
                  </a:cubicBezTo>
                  <a:lnTo>
                    <a:pt x="1141" y="212"/>
                  </a:lnTo>
                  <a:cubicBezTo>
                    <a:pt x="1141" y="102"/>
                    <a:pt x="1045" y="1"/>
                    <a:pt x="935" y="1"/>
                  </a:cubicBezTo>
                  <a:cubicBezTo>
                    <a:pt x="931" y="1"/>
                    <a:pt x="926" y="1"/>
                    <a:pt x="921" y="2"/>
                  </a:cubicBezTo>
                  <a:lnTo>
                    <a:pt x="221" y="2"/>
                  </a:lnTo>
                  <a:cubicBezTo>
                    <a:pt x="216" y="1"/>
                    <a:pt x="211" y="1"/>
                    <a:pt x="205" y="1"/>
                  </a:cubicBezTo>
                  <a:close/>
                </a:path>
              </a:pathLst>
            </a:custGeom>
            <a:solidFill>
              <a:srgbClr val="A4B3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8"/>
            <p:cNvSpPr/>
            <p:nvPr/>
          </p:nvSpPr>
          <p:spPr>
            <a:xfrm>
              <a:off x="5984957" y="2567400"/>
              <a:ext cx="29920" cy="58819"/>
            </a:xfrm>
            <a:custGeom>
              <a:rect b="b" l="l" r="r" t="t"/>
              <a:pathLst>
                <a:path extrusionOk="0" h="2245" w="1142">
                  <a:moveTo>
                    <a:pt x="206" y="1"/>
                  </a:moveTo>
                  <a:cubicBezTo>
                    <a:pt x="89" y="1"/>
                    <a:pt x="1" y="102"/>
                    <a:pt x="1" y="212"/>
                  </a:cubicBezTo>
                  <a:lnTo>
                    <a:pt x="1" y="2024"/>
                  </a:lnTo>
                  <a:cubicBezTo>
                    <a:pt x="1" y="2149"/>
                    <a:pt x="97" y="2245"/>
                    <a:pt x="221" y="2245"/>
                  </a:cubicBezTo>
                  <a:lnTo>
                    <a:pt x="921" y="2245"/>
                  </a:lnTo>
                  <a:cubicBezTo>
                    <a:pt x="1036" y="2245"/>
                    <a:pt x="1141" y="2149"/>
                    <a:pt x="1132" y="2024"/>
                  </a:cubicBezTo>
                  <a:lnTo>
                    <a:pt x="1132" y="212"/>
                  </a:lnTo>
                  <a:cubicBezTo>
                    <a:pt x="1132" y="102"/>
                    <a:pt x="1044" y="1"/>
                    <a:pt x="936" y="1"/>
                  </a:cubicBezTo>
                  <a:cubicBezTo>
                    <a:pt x="931" y="1"/>
                    <a:pt x="926" y="1"/>
                    <a:pt x="921" y="2"/>
                  </a:cubicBezTo>
                  <a:lnTo>
                    <a:pt x="221" y="2"/>
                  </a:lnTo>
                  <a:cubicBezTo>
                    <a:pt x="216" y="1"/>
                    <a:pt x="211" y="1"/>
                    <a:pt x="206" y="1"/>
                  </a:cubicBezTo>
                  <a:close/>
                </a:path>
              </a:pathLst>
            </a:custGeom>
            <a:solidFill>
              <a:srgbClr val="A4B3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8"/>
            <p:cNvSpPr/>
            <p:nvPr/>
          </p:nvSpPr>
          <p:spPr>
            <a:xfrm>
              <a:off x="5796369" y="2651817"/>
              <a:ext cx="29894" cy="59029"/>
            </a:xfrm>
            <a:custGeom>
              <a:rect b="b" l="l" r="r" t="t"/>
              <a:pathLst>
                <a:path extrusionOk="0" h="2253" w="1141">
                  <a:moveTo>
                    <a:pt x="221" y="0"/>
                  </a:moveTo>
                  <a:cubicBezTo>
                    <a:pt x="106" y="0"/>
                    <a:pt x="0" y="96"/>
                    <a:pt x="10" y="221"/>
                  </a:cubicBezTo>
                  <a:lnTo>
                    <a:pt x="10" y="2032"/>
                  </a:lnTo>
                  <a:cubicBezTo>
                    <a:pt x="0" y="2147"/>
                    <a:pt x="106" y="2253"/>
                    <a:pt x="221" y="2253"/>
                  </a:cubicBezTo>
                  <a:lnTo>
                    <a:pt x="920" y="2253"/>
                  </a:lnTo>
                  <a:cubicBezTo>
                    <a:pt x="1045" y="2253"/>
                    <a:pt x="1141" y="2147"/>
                    <a:pt x="1141" y="2032"/>
                  </a:cubicBezTo>
                  <a:lnTo>
                    <a:pt x="1141" y="221"/>
                  </a:lnTo>
                  <a:cubicBezTo>
                    <a:pt x="1141" y="96"/>
                    <a:pt x="1045" y="0"/>
                    <a:pt x="920" y="0"/>
                  </a:cubicBezTo>
                  <a:close/>
                </a:path>
              </a:pathLst>
            </a:custGeom>
            <a:solidFill>
              <a:srgbClr val="A4B3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8"/>
            <p:cNvSpPr/>
            <p:nvPr/>
          </p:nvSpPr>
          <p:spPr>
            <a:xfrm>
              <a:off x="6060806" y="2651817"/>
              <a:ext cx="29658" cy="59029"/>
            </a:xfrm>
            <a:custGeom>
              <a:rect b="b" l="l" r="r" t="t"/>
              <a:pathLst>
                <a:path extrusionOk="0" h="2253" w="1132">
                  <a:moveTo>
                    <a:pt x="221" y="0"/>
                  </a:moveTo>
                  <a:cubicBezTo>
                    <a:pt x="96" y="0"/>
                    <a:pt x="1" y="96"/>
                    <a:pt x="1" y="221"/>
                  </a:cubicBezTo>
                  <a:lnTo>
                    <a:pt x="1" y="2032"/>
                  </a:lnTo>
                  <a:cubicBezTo>
                    <a:pt x="1" y="2147"/>
                    <a:pt x="96" y="2253"/>
                    <a:pt x="221" y="2253"/>
                  </a:cubicBezTo>
                  <a:lnTo>
                    <a:pt x="921" y="2253"/>
                  </a:lnTo>
                  <a:cubicBezTo>
                    <a:pt x="1036" y="2253"/>
                    <a:pt x="1132" y="2147"/>
                    <a:pt x="1132" y="2032"/>
                  </a:cubicBezTo>
                  <a:lnTo>
                    <a:pt x="1132" y="221"/>
                  </a:lnTo>
                  <a:cubicBezTo>
                    <a:pt x="1132" y="96"/>
                    <a:pt x="1036" y="0"/>
                    <a:pt x="921" y="0"/>
                  </a:cubicBezTo>
                  <a:close/>
                </a:path>
              </a:pathLst>
            </a:custGeom>
            <a:solidFill>
              <a:srgbClr val="A4B3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8"/>
            <p:cNvSpPr/>
            <p:nvPr/>
          </p:nvSpPr>
          <p:spPr>
            <a:xfrm>
              <a:off x="6034685" y="2565173"/>
              <a:ext cx="89945" cy="19860"/>
            </a:xfrm>
            <a:custGeom>
              <a:rect b="b" l="l" r="r" t="t"/>
              <a:pathLst>
                <a:path extrusionOk="0" h="758" w="3433">
                  <a:moveTo>
                    <a:pt x="1" y="0"/>
                  </a:moveTo>
                  <a:lnTo>
                    <a:pt x="1" y="758"/>
                  </a:lnTo>
                  <a:lnTo>
                    <a:pt x="3221" y="758"/>
                  </a:lnTo>
                  <a:cubicBezTo>
                    <a:pt x="3336" y="758"/>
                    <a:pt x="3432" y="662"/>
                    <a:pt x="3432" y="547"/>
                  </a:cubicBezTo>
                  <a:lnTo>
                    <a:pt x="3432" y="211"/>
                  </a:lnTo>
                  <a:cubicBezTo>
                    <a:pt x="3432" y="96"/>
                    <a:pt x="3336" y="0"/>
                    <a:pt x="3221" y="0"/>
                  </a:cubicBezTo>
                  <a:close/>
                </a:path>
              </a:pathLst>
            </a:custGeom>
            <a:solidFill>
              <a:srgbClr val="7082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8"/>
            <p:cNvSpPr/>
            <p:nvPr/>
          </p:nvSpPr>
          <p:spPr>
            <a:xfrm>
              <a:off x="6034685" y="2565173"/>
              <a:ext cx="17371" cy="19598"/>
            </a:xfrm>
            <a:custGeom>
              <a:rect b="b" l="l" r="r" t="t"/>
              <a:pathLst>
                <a:path extrusionOk="0" h="748" w="663">
                  <a:moveTo>
                    <a:pt x="1" y="0"/>
                  </a:moveTo>
                  <a:lnTo>
                    <a:pt x="1" y="748"/>
                  </a:lnTo>
                  <a:lnTo>
                    <a:pt x="662" y="748"/>
                  </a:lnTo>
                  <a:lnTo>
                    <a:pt x="662" y="0"/>
                  </a:lnTo>
                  <a:close/>
                </a:path>
              </a:pathLst>
            </a:custGeom>
            <a:solidFill>
              <a:srgbClr val="3951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8"/>
            <p:cNvSpPr/>
            <p:nvPr/>
          </p:nvSpPr>
          <p:spPr>
            <a:xfrm>
              <a:off x="5892550" y="2436584"/>
              <a:ext cx="101735" cy="72364"/>
            </a:xfrm>
            <a:custGeom>
              <a:rect b="b" l="l" r="r" t="t"/>
              <a:pathLst>
                <a:path extrusionOk="0" h="2762" w="3883">
                  <a:moveTo>
                    <a:pt x="451" y="1"/>
                  </a:moveTo>
                  <a:cubicBezTo>
                    <a:pt x="202" y="1"/>
                    <a:pt x="0" y="202"/>
                    <a:pt x="0" y="451"/>
                  </a:cubicBezTo>
                  <a:lnTo>
                    <a:pt x="0" y="2761"/>
                  </a:lnTo>
                  <a:lnTo>
                    <a:pt x="3882" y="2761"/>
                  </a:lnTo>
                  <a:lnTo>
                    <a:pt x="3882" y="451"/>
                  </a:lnTo>
                  <a:cubicBezTo>
                    <a:pt x="3882" y="202"/>
                    <a:pt x="3681" y="1"/>
                    <a:pt x="3432" y="1"/>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8"/>
            <p:cNvSpPr/>
            <p:nvPr/>
          </p:nvSpPr>
          <p:spPr>
            <a:xfrm>
              <a:off x="5976416" y="2436584"/>
              <a:ext cx="18130" cy="72364"/>
            </a:xfrm>
            <a:custGeom>
              <a:rect b="b" l="l" r="r" t="t"/>
              <a:pathLst>
                <a:path extrusionOk="0" h="2762" w="692">
                  <a:moveTo>
                    <a:pt x="1" y="1"/>
                  </a:moveTo>
                  <a:lnTo>
                    <a:pt x="1" y="2761"/>
                  </a:lnTo>
                  <a:lnTo>
                    <a:pt x="691" y="2761"/>
                  </a:lnTo>
                  <a:lnTo>
                    <a:pt x="691" y="451"/>
                  </a:lnTo>
                  <a:cubicBezTo>
                    <a:pt x="691" y="202"/>
                    <a:pt x="490" y="1"/>
                    <a:pt x="241" y="1"/>
                  </a:cubicBezTo>
                  <a:close/>
                </a:path>
              </a:pathLst>
            </a:custGeom>
            <a:solidFill>
              <a:srgbClr val="5A70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8"/>
            <p:cNvSpPr/>
            <p:nvPr/>
          </p:nvSpPr>
          <p:spPr>
            <a:xfrm>
              <a:off x="5919405" y="2450706"/>
              <a:ext cx="48260" cy="44619"/>
            </a:xfrm>
            <a:custGeom>
              <a:rect b="b" l="l" r="r" t="t"/>
              <a:pathLst>
                <a:path extrusionOk="0" h="1703" w="1842">
                  <a:moveTo>
                    <a:pt x="921" y="1"/>
                  </a:moveTo>
                  <a:cubicBezTo>
                    <a:pt x="816" y="1"/>
                    <a:pt x="710" y="70"/>
                    <a:pt x="710" y="209"/>
                  </a:cubicBezTo>
                  <a:lnTo>
                    <a:pt x="710" y="641"/>
                  </a:lnTo>
                  <a:lnTo>
                    <a:pt x="279" y="641"/>
                  </a:lnTo>
                  <a:cubicBezTo>
                    <a:pt x="1" y="641"/>
                    <a:pt x="1" y="1062"/>
                    <a:pt x="279" y="1062"/>
                  </a:cubicBezTo>
                  <a:lnTo>
                    <a:pt x="710" y="1062"/>
                  </a:lnTo>
                  <a:lnTo>
                    <a:pt x="710" y="1494"/>
                  </a:lnTo>
                  <a:cubicBezTo>
                    <a:pt x="710" y="1633"/>
                    <a:pt x="816" y="1702"/>
                    <a:pt x="921" y="1702"/>
                  </a:cubicBezTo>
                  <a:cubicBezTo>
                    <a:pt x="1027" y="1702"/>
                    <a:pt x="1132" y="1633"/>
                    <a:pt x="1132" y="1494"/>
                  </a:cubicBezTo>
                  <a:lnTo>
                    <a:pt x="1132" y="1062"/>
                  </a:lnTo>
                  <a:lnTo>
                    <a:pt x="1563" y="1062"/>
                  </a:lnTo>
                  <a:cubicBezTo>
                    <a:pt x="1841" y="1062"/>
                    <a:pt x="1841" y="641"/>
                    <a:pt x="1563" y="641"/>
                  </a:cubicBezTo>
                  <a:lnTo>
                    <a:pt x="1132" y="641"/>
                  </a:lnTo>
                  <a:lnTo>
                    <a:pt x="1132" y="209"/>
                  </a:lnTo>
                  <a:cubicBezTo>
                    <a:pt x="1132" y="70"/>
                    <a:pt x="1027" y="1"/>
                    <a:pt x="9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38"/>
          <p:cNvGrpSpPr/>
          <p:nvPr/>
        </p:nvGrpSpPr>
        <p:grpSpPr>
          <a:xfrm>
            <a:off x="6866124" y="2331594"/>
            <a:ext cx="823250" cy="738884"/>
            <a:chOff x="2908757" y="4289824"/>
            <a:chExt cx="367162" cy="336116"/>
          </a:xfrm>
        </p:grpSpPr>
        <p:sp>
          <p:nvSpPr>
            <p:cNvPr id="286" name="Google Shape;286;p38"/>
            <p:cNvSpPr/>
            <p:nvPr/>
          </p:nvSpPr>
          <p:spPr>
            <a:xfrm>
              <a:off x="2908757" y="4289824"/>
              <a:ext cx="337501" cy="276926"/>
            </a:xfrm>
            <a:custGeom>
              <a:rect b="b" l="l" r="r" t="t"/>
              <a:pathLst>
                <a:path extrusionOk="0" h="10597" w="12915">
                  <a:moveTo>
                    <a:pt x="577" y="0"/>
                  </a:moveTo>
                  <a:cubicBezTo>
                    <a:pt x="260" y="0"/>
                    <a:pt x="0" y="260"/>
                    <a:pt x="0" y="577"/>
                  </a:cubicBezTo>
                  <a:lnTo>
                    <a:pt x="0" y="10308"/>
                  </a:lnTo>
                  <a:cubicBezTo>
                    <a:pt x="0" y="10462"/>
                    <a:pt x="126" y="10587"/>
                    <a:pt x="279" y="10597"/>
                  </a:cubicBezTo>
                  <a:lnTo>
                    <a:pt x="12636" y="10597"/>
                  </a:lnTo>
                  <a:cubicBezTo>
                    <a:pt x="12790" y="10597"/>
                    <a:pt x="12915" y="10462"/>
                    <a:pt x="12915" y="10308"/>
                  </a:cubicBezTo>
                  <a:lnTo>
                    <a:pt x="12915" y="577"/>
                  </a:lnTo>
                  <a:cubicBezTo>
                    <a:pt x="12915" y="260"/>
                    <a:pt x="12655" y="0"/>
                    <a:pt x="12338" y="0"/>
                  </a:cubicBezTo>
                  <a:close/>
                </a:path>
              </a:pathLst>
            </a:custGeom>
            <a:solidFill>
              <a:srgbClr val="F5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8"/>
            <p:cNvSpPr/>
            <p:nvPr/>
          </p:nvSpPr>
          <p:spPr>
            <a:xfrm>
              <a:off x="2941423" y="4303413"/>
              <a:ext cx="304836" cy="263337"/>
            </a:xfrm>
            <a:custGeom>
              <a:rect b="b" l="l" r="r" t="t"/>
              <a:pathLst>
                <a:path extrusionOk="0" h="10077" w="11665">
                  <a:moveTo>
                    <a:pt x="4776" y="1"/>
                  </a:moveTo>
                  <a:cubicBezTo>
                    <a:pt x="3660" y="1"/>
                    <a:pt x="2548" y="429"/>
                    <a:pt x="1703" y="1269"/>
                  </a:cubicBezTo>
                  <a:cubicBezTo>
                    <a:pt x="126" y="2855"/>
                    <a:pt x="1" y="5384"/>
                    <a:pt x="1433" y="7106"/>
                  </a:cubicBezTo>
                  <a:cubicBezTo>
                    <a:pt x="2284" y="8134"/>
                    <a:pt x="3522" y="8675"/>
                    <a:pt x="4775" y="8675"/>
                  </a:cubicBezTo>
                  <a:cubicBezTo>
                    <a:pt x="5619" y="8675"/>
                    <a:pt x="6470" y="8430"/>
                    <a:pt x="7213" y="7923"/>
                  </a:cubicBezTo>
                  <a:lnTo>
                    <a:pt x="7992" y="8692"/>
                  </a:lnTo>
                  <a:cubicBezTo>
                    <a:pt x="7857" y="8923"/>
                    <a:pt x="7895" y="9221"/>
                    <a:pt x="8088" y="9413"/>
                  </a:cubicBezTo>
                  <a:lnTo>
                    <a:pt x="8751" y="10077"/>
                  </a:lnTo>
                  <a:lnTo>
                    <a:pt x="11386" y="10077"/>
                  </a:lnTo>
                  <a:cubicBezTo>
                    <a:pt x="11540" y="10077"/>
                    <a:pt x="11665" y="9952"/>
                    <a:pt x="11665" y="9798"/>
                  </a:cubicBezTo>
                  <a:lnTo>
                    <a:pt x="11665" y="9462"/>
                  </a:lnTo>
                  <a:lnTo>
                    <a:pt x="9847" y="7654"/>
                  </a:lnTo>
                  <a:cubicBezTo>
                    <a:pt x="9732" y="7538"/>
                    <a:pt x="9577" y="7478"/>
                    <a:pt x="9423" y="7478"/>
                  </a:cubicBezTo>
                  <a:cubicBezTo>
                    <a:pt x="9320" y="7478"/>
                    <a:pt x="9218" y="7504"/>
                    <a:pt x="9126" y="7558"/>
                  </a:cubicBezTo>
                  <a:lnTo>
                    <a:pt x="8357" y="6788"/>
                  </a:lnTo>
                  <a:cubicBezTo>
                    <a:pt x="9617" y="4932"/>
                    <a:pt x="9261" y="2432"/>
                    <a:pt x="7540" y="999"/>
                  </a:cubicBezTo>
                  <a:cubicBezTo>
                    <a:pt x="6735" y="330"/>
                    <a:pt x="5755" y="1"/>
                    <a:pt x="477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8"/>
            <p:cNvSpPr/>
            <p:nvPr/>
          </p:nvSpPr>
          <p:spPr>
            <a:xfrm>
              <a:off x="3215082" y="4289824"/>
              <a:ext cx="31176" cy="276926"/>
            </a:xfrm>
            <a:custGeom>
              <a:rect b="b" l="l" r="r" t="t"/>
              <a:pathLst>
                <a:path extrusionOk="0" h="10597" w="1193">
                  <a:moveTo>
                    <a:pt x="0" y="0"/>
                  </a:moveTo>
                  <a:cubicBezTo>
                    <a:pt x="318" y="0"/>
                    <a:pt x="577" y="260"/>
                    <a:pt x="577" y="577"/>
                  </a:cubicBezTo>
                  <a:lnTo>
                    <a:pt x="577" y="10308"/>
                  </a:lnTo>
                  <a:cubicBezTo>
                    <a:pt x="577" y="10462"/>
                    <a:pt x="443" y="10597"/>
                    <a:pt x="289" y="10597"/>
                  </a:cubicBezTo>
                  <a:lnTo>
                    <a:pt x="914" y="10597"/>
                  </a:lnTo>
                  <a:cubicBezTo>
                    <a:pt x="1068" y="10597"/>
                    <a:pt x="1193" y="10462"/>
                    <a:pt x="1193" y="10308"/>
                  </a:cubicBezTo>
                  <a:lnTo>
                    <a:pt x="1193" y="577"/>
                  </a:lnTo>
                  <a:cubicBezTo>
                    <a:pt x="1193" y="260"/>
                    <a:pt x="933" y="0"/>
                    <a:pt x="61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8"/>
            <p:cNvSpPr/>
            <p:nvPr/>
          </p:nvSpPr>
          <p:spPr>
            <a:xfrm>
              <a:off x="2908757" y="4289824"/>
              <a:ext cx="337501" cy="40714"/>
            </a:xfrm>
            <a:custGeom>
              <a:rect b="b" l="l" r="r" t="t"/>
              <a:pathLst>
                <a:path extrusionOk="0" h="1558" w="12915">
                  <a:moveTo>
                    <a:pt x="577" y="0"/>
                  </a:moveTo>
                  <a:cubicBezTo>
                    <a:pt x="260" y="0"/>
                    <a:pt x="0" y="260"/>
                    <a:pt x="0" y="577"/>
                  </a:cubicBezTo>
                  <a:lnTo>
                    <a:pt x="0" y="1558"/>
                  </a:lnTo>
                  <a:lnTo>
                    <a:pt x="12915" y="1558"/>
                  </a:lnTo>
                  <a:lnTo>
                    <a:pt x="12915" y="577"/>
                  </a:lnTo>
                  <a:cubicBezTo>
                    <a:pt x="12915" y="260"/>
                    <a:pt x="12655" y="0"/>
                    <a:pt x="12338" y="0"/>
                  </a:cubicBezTo>
                  <a:close/>
                </a:path>
              </a:pathLst>
            </a:custGeom>
            <a:solidFill>
              <a:srgbClr val="8FA1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8"/>
            <p:cNvSpPr/>
            <p:nvPr/>
          </p:nvSpPr>
          <p:spPr>
            <a:xfrm>
              <a:off x="2992198" y="4303204"/>
              <a:ext cx="147779" cy="27335"/>
            </a:xfrm>
            <a:custGeom>
              <a:rect b="b" l="l" r="r" t="t"/>
              <a:pathLst>
                <a:path extrusionOk="0" h="1046" w="5655">
                  <a:moveTo>
                    <a:pt x="2827" y="0"/>
                  </a:moveTo>
                  <a:cubicBezTo>
                    <a:pt x="1820" y="0"/>
                    <a:pt x="813" y="349"/>
                    <a:pt x="0" y="1046"/>
                  </a:cubicBezTo>
                  <a:lnTo>
                    <a:pt x="5654" y="1046"/>
                  </a:lnTo>
                  <a:cubicBezTo>
                    <a:pt x="4842" y="349"/>
                    <a:pt x="3834" y="0"/>
                    <a:pt x="2827" y="0"/>
                  </a:cubicBezTo>
                  <a:close/>
                </a:path>
              </a:pathLst>
            </a:custGeom>
            <a:solidFill>
              <a:srgbClr val="708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8"/>
            <p:cNvSpPr/>
            <p:nvPr/>
          </p:nvSpPr>
          <p:spPr>
            <a:xfrm>
              <a:off x="3215082" y="4289824"/>
              <a:ext cx="31176" cy="40714"/>
            </a:xfrm>
            <a:custGeom>
              <a:rect b="b" l="l" r="r" t="t"/>
              <a:pathLst>
                <a:path extrusionOk="0" h="1558" w="1193">
                  <a:moveTo>
                    <a:pt x="0" y="0"/>
                  </a:moveTo>
                  <a:cubicBezTo>
                    <a:pt x="318" y="0"/>
                    <a:pt x="577" y="260"/>
                    <a:pt x="577" y="577"/>
                  </a:cubicBezTo>
                  <a:lnTo>
                    <a:pt x="577" y="1558"/>
                  </a:lnTo>
                  <a:lnTo>
                    <a:pt x="1193" y="1558"/>
                  </a:lnTo>
                  <a:lnTo>
                    <a:pt x="1193" y="577"/>
                  </a:lnTo>
                  <a:cubicBezTo>
                    <a:pt x="1193" y="260"/>
                    <a:pt x="933" y="0"/>
                    <a:pt x="616" y="0"/>
                  </a:cubicBezTo>
                  <a:close/>
                </a:path>
              </a:pathLst>
            </a:custGeom>
            <a:solidFill>
              <a:srgbClr val="708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8"/>
            <p:cNvSpPr/>
            <p:nvPr/>
          </p:nvSpPr>
          <p:spPr>
            <a:xfrm>
              <a:off x="3123854" y="4474502"/>
              <a:ext cx="64626" cy="64364"/>
            </a:xfrm>
            <a:custGeom>
              <a:rect b="b" l="l" r="r" t="t"/>
              <a:pathLst>
                <a:path extrusionOk="0" h="2463" w="2473">
                  <a:moveTo>
                    <a:pt x="664" y="1"/>
                  </a:moveTo>
                  <a:lnTo>
                    <a:pt x="1" y="655"/>
                  </a:lnTo>
                  <a:lnTo>
                    <a:pt x="1818" y="2463"/>
                  </a:lnTo>
                  <a:lnTo>
                    <a:pt x="2472" y="1809"/>
                  </a:lnTo>
                  <a:lnTo>
                    <a:pt x="664" y="1"/>
                  </a:lnTo>
                  <a:close/>
                </a:path>
              </a:pathLst>
            </a:custGeom>
            <a:solidFill>
              <a:srgbClr val="8FA1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8"/>
            <p:cNvSpPr/>
            <p:nvPr/>
          </p:nvSpPr>
          <p:spPr>
            <a:xfrm>
              <a:off x="2953235" y="4312167"/>
              <a:ext cx="217396" cy="209008"/>
            </a:xfrm>
            <a:custGeom>
              <a:rect b="b" l="l" r="r" t="t"/>
              <a:pathLst>
                <a:path extrusionOk="0" h="7998" w="8319">
                  <a:moveTo>
                    <a:pt x="4318" y="1"/>
                  </a:moveTo>
                  <a:cubicBezTo>
                    <a:pt x="2703" y="1"/>
                    <a:pt x="1241" y="972"/>
                    <a:pt x="626" y="2463"/>
                  </a:cubicBezTo>
                  <a:cubicBezTo>
                    <a:pt x="1" y="3963"/>
                    <a:pt x="347" y="5684"/>
                    <a:pt x="1491" y="6828"/>
                  </a:cubicBezTo>
                  <a:cubicBezTo>
                    <a:pt x="2256" y="7593"/>
                    <a:pt x="3279" y="7997"/>
                    <a:pt x="4318" y="7997"/>
                  </a:cubicBezTo>
                  <a:cubicBezTo>
                    <a:pt x="4833" y="7997"/>
                    <a:pt x="5353" y="7898"/>
                    <a:pt x="5847" y="7694"/>
                  </a:cubicBezTo>
                  <a:cubicBezTo>
                    <a:pt x="7347" y="7078"/>
                    <a:pt x="8318" y="5617"/>
                    <a:pt x="8318" y="4001"/>
                  </a:cubicBezTo>
                  <a:cubicBezTo>
                    <a:pt x="8318" y="1790"/>
                    <a:pt x="6530" y="1"/>
                    <a:pt x="4318" y="1"/>
                  </a:cubicBezTo>
                  <a:close/>
                </a:path>
              </a:pathLst>
            </a:custGeom>
            <a:solidFill>
              <a:srgbClr val="8E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8"/>
            <p:cNvSpPr/>
            <p:nvPr/>
          </p:nvSpPr>
          <p:spPr>
            <a:xfrm>
              <a:off x="2951484" y="4331035"/>
              <a:ext cx="200306" cy="171194"/>
            </a:xfrm>
            <a:custGeom>
              <a:rect b="b" l="l" r="r" t="t"/>
              <a:pathLst>
                <a:path extrusionOk="0" h="6551" w="7665">
                  <a:moveTo>
                    <a:pt x="4385" y="0"/>
                  </a:moveTo>
                  <a:cubicBezTo>
                    <a:pt x="1462" y="0"/>
                    <a:pt x="0" y="3529"/>
                    <a:pt x="2068" y="5597"/>
                  </a:cubicBezTo>
                  <a:cubicBezTo>
                    <a:pt x="2690" y="6219"/>
                    <a:pt x="3527" y="6550"/>
                    <a:pt x="4378" y="6550"/>
                  </a:cubicBezTo>
                  <a:cubicBezTo>
                    <a:pt x="4802" y="6550"/>
                    <a:pt x="5229" y="6468"/>
                    <a:pt x="5635" y="6299"/>
                  </a:cubicBezTo>
                  <a:cubicBezTo>
                    <a:pt x="6866" y="5799"/>
                    <a:pt x="7664" y="4597"/>
                    <a:pt x="7664" y="3279"/>
                  </a:cubicBezTo>
                  <a:cubicBezTo>
                    <a:pt x="7664" y="1462"/>
                    <a:pt x="6193" y="0"/>
                    <a:pt x="4385" y="0"/>
                  </a:cubicBezTo>
                  <a:close/>
                </a:path>
              </a:pathLst>
            </a:custGeom>
            <a:solidFill>
              <a:srgbClr val="AAB6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8"/>
            <p:cNvSpPr/>
            <p:nvPr/>
          </p:nvSpPr>
          <p:spPr>
            <a:xfrm>
              <a:off x="3156284" y="4507560"/>
              <a:ext cx="119635" cy="118380"/>
            </a:xfrm>
            <a:custGeom>
              <a:rect b="b" l="l" r="r" t="t"/>
              <a:pathLst>
                <a:path extrusionOk="0" h="4530" w="4578">
                  <a:moveTo>
                    <a:pt x="1202" y="0"/>
                  </a:moveTo>
                  <a:cubicBezTo>
                    <a:pt x="1135" y="0"/>
                    <a:pt x="1068" y="24"/>
                    <a:pt x="1020" y="73"/>
                  </a:cubicBezTo>
                  <a:lnTo>
                    <a:pt x="106" y="996"/>
                  </a:lnTo>
                  <a:cubicBezTo>
                    <a:pt x="0" y="1092"/>
                    <a:pt x="0" y="1255"/>
                    <a:pt x="106" y="1361"/>
                  </a:cubicBezTo>
                  <a:lnTo>
                    <a:pt x="3193" y="4457"/>
                  </a:lnTo>
                  <a:cubicBezTo>
                    <a:pt x="3246" y="4505"/>
                    <a:pt x="3313" y="4530"/>
                    <a:pt x="3379" y="4530"/>
                  </a:cubicBezTo>
                  <a:cubicBezTo>
                    <a:pt x="3445" y="4530"/>
                    <a:pt x="3510" y="4505"/>
                    <a:pt x="3558" y="4457"/>
                  </a:cubicBezTo>
                  <a:lnTo>
                    <a:pt x="4481" y="3534"/>
                  </a:lnTo>
                  <a:cubicBezTo>
                    <a:pt x="4578" y="3438"/>
                    <a:pt x="4578" y="3265"/>
                    <a:pt x="4481" y="3169"/>
                  </a:cubicBezTo>
                  <a:lnTo>
                    <a:pt x="1385" y="73"/>
                  </a:lnTo>
                  <a:cubicBezTo>
                    <a:pt x="1337" y="24"/>
                    <a:pt x="1270" y="0"/>
                    <a:pt x="1202" y="0"/>
                  </a:cubicBezTo>
                  <a:close/>
                </a:path>
              </a:pathLst>
            </a:custGeom>
            <a:solidFill>
              <a:srgbClr val="8E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8"/>
            <p:cNvSpPr/>
            <p:nvPr/>
          </p:nvSpPr>
          <p:spPr>
            <a:xfrm>
              <a:off x="3173375" y="4507560"/>
              <a:ext cx="102544" cy="101917"/>
            </a:xfrm>
            <a:custGeom>
              <a:rect b="b" l="l" r="r" t="t"/>
              <a:pathLst>
                <a:path extrusionOk="0" h="3900" w="3924">
                  <a:moveTo>
                    <a:pt x="548" y="0"/>
                  </a:moveTo>
                  <a:cubicBezTo>
                    <a:pt x="481" y="0"/>
                    <a:pt x="414" y="24"/>
                    <a:pt x="366" y="73"/>
                  </a:cubicBezTo>
                  <a:lnTo>
                    <a:pt x="0" y="438"/>
                  </a:lnTo>
                  <a:cubicBezTo>
                    <a:pt x="53" y="385"/>
                    <a:pt x="120" y="359"/>
                    <a:pt x="188" y="359"/>
                  </a:cubicBezTo>
                  <a:cubicBezTo>
                    <a:pt x="255" y="359"/>
                    <a:pt x="322" y="385"/>
                    <a:pt x="375" y="438"/>
                  </a:cubicBezTo>
                  <a:lnTo>
                    <a:pt x="3462" y="3525"/>
                  </a:lnTo>
                  <a:cubicBezTo>
                    <a:pt x="3568" y="3630"/>
                    <a:pt x="3568" y="3794"/>
                    <a:pt x="3462" y="3900"/>
                  </a:cubicBezTo>
                  <a:lnTo>
                    <a:pt x="3827" y="3534"/>
                  </a:lnTo>
                  <a:cubicBezTo>
                    <a:pt x="3924" y="3438"/>
                    <a:pt x="3924" y="3265"/>
                    <a:pt x="3827" y="3169"/>
                  </a:cubicBezTo>
                  <a:lnTo>
                    <a:pt x="731" y="73"/>
                  </a:lnTo>
                  <a:cubicBezTo>
                    <a:pt x="683" y="24"/>
                    <a:pt x="616" y="0"/>
                    <a:pt x="548" y="0"/>
                  </a:cubicBezTo>
                  <a:close/>
                </a:path>
              </a:pathLst>
            </a:custGeom>
            <a:solidFill>
              <a:srgbClr val="7B8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8"/>
            <p:cNvSpPr/>
            <p:nvPr/>
          </p:nvSpPr>
          <p:spPr>
            <a:xfrm>
              <a:off x="3226136" y="4579189"/>
              <a:ext cx="45366" cy="41342"/>
            </a:xfrm>
            <a:custGeom>
              <a:rect b="b" l="l" r="r" t="t"/>
              <a:pathLst>
                <a:path extrusionOk="0" h="1582" w="1736">
                  <a:moveTo>
                    <a:pt x="1425" y="0"/>
                  </a:moveTo>
                  <a:cubicBezTo>
                    <a:pt x="1376" y="0"/>
                    <a:pt x="1325" y="19"/>
                    <a:pt x="1279" y="62"/>
                  </a:cubicBezTo>
                  <a:lnTo>
                    <a:pt x="135" y="1216"/>
                  </a:lnTo>
                  <a:cubicBezTo>
                    <a:pt x="1" y="1351"/>
                    <a:pt x="97" y="1582"/>
                    <a:pt x="279" y="1582"/>
                  </a:cubicBezTo>
                  <a:cubicBezTo>
                    <a:pt x="337" y="1582"/>
                    <a:pt x="395" y="1563"/>
                    <a:pt x="433" y="1524"/>
                  </a:cubicBezTo>
                  <a:lnTo>
                    <a:pt x="1587" y="370"/>
                  </a:lnTo>
                  <a:cubicBezTo>
                    <a:pt x="1736" y="214"/>
                    <a:pt x="1591" y="0"/>
                    <a:pt x="1425" y="0"/>
                  </a:cubicBezTo>
                  <a:close/>
                </a:path>
              </a:pathLst>
            </a:custGeom>
            <a:solidFill>
              <a:srgbClr val="8FA1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8"/>
            <p:cNvSpPr/>
            <p:nvPr/>
          </p:nvSpPr>
          <p:spPr>
            <a:xfrm>
              <a:off x="2936144" y="4305137"/>
              <a:ext cx="12335" cy="11080"/>
            </a:xfrm>
            <a:custGeom>
              <a:rect b="b" l="l" r="r" t="t"/>
              <a:pathLst>
                <a:path extrusionOk="0" h="424" w="472">
                  <a:moveTo>
                    <a:pt x="260" y="1"/>
                  </a:moveTo>
                  <a:cubicBezTo>
                    <a:pt x="1" y="20"/>
                    <a:pt x="1" y="405"/>
                    <a:pt x="260" y="424"/>
                  </a:cubicBezTo>
                  <a:cubicBezTo>
                    <a:pt x="385" y="424"/>
                    <a:pt x="472" y="328"/>
                    <a:pt x="472" y="212"/>
                  </a:cubicBezTo>
                  <a:cubicBezTo>
                    <a:pt x="472" y="87"/>
                    <a:pt x="376" y="1"/>
                    <a:pt x="260" y="1"/>
                  </a:cubicBezTo>
                  <a:close/>
                </a:path>
              </a:pathLst>
            </a:custGeom>
            <a:solidFill>
              <a:srgbClr val="5166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8"/>
            <p:cNvSpPr/>
            <p:nvPr/>
          </p:nvSpPr>
          <p:spPr>
            <a:xfrm>
              <a:off x="2950465" y="4305137"/>
              <a:ext cx="12596" cy="11080"/>
            </a:xfrm>
            <a:custGeom>
              <a:rect b="b" l="l" r="r" t="t"/>
              <a:pathLst>
                <a:path extrusionOk="0" h="424" w="482">
                  <a:moveTo>
                    <a:pt x="270" y="1"/>
                  </a:moveTo>
                  <a:cubicBezTo>
                    <a:pt x="1" y="20"/>
                    <a:pt x="1" y="405"/>
                    <a:pt x="270" y="424"/>
                  </a:cubicBezTo>
                  <a:cubicBezTo>
                    <a:pt x="385" y="424"/>
                    <a:pt x="482" y="328"/>
                    <a:pt x="482" y="212"/>
                  </a:cubicBezTo>
                  <a:cubicBezTo>
                    <a:pt x="472" y="87"/>
                    <a:pt x="385" y="1"/>
                    <a:pt x="270" y="1"/>
                  </a:cubicBezTo>
                  <a:close/>
                </a:path>
              </a:pathLst>
            </a:custGeom>
            <a:solidFill>
              <a:srgbClr val="D1DA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8"/>
            <p:cNvSpPr/>
            <p:nvPr/>
          </p:nvSpPr>
          <p:spPr>
            <a:xfrm>
              <a:off x="2964785" y="4305137"/>
              <a:ext cx="12596" cy="11080"/>
            </a:xfrm>
            <a:custGeom>
              <a:rect b="b" l="l" r="r" t="t"/>
              <a:pathLst>
                <a:path extrusionOk="0" h="424" w="482">
                  <a:moveTo>
                    <a:pt x="270" y="1"/>
                  </a:moveTo>
                  <a:cubicBezTo>
                    <a:pt x="1" y="20"/>
                    <a:pt x="1" y="405"/>
                    <a:pt x="270" y="424"/>
                  </a:cubicBezTo>
                  <a:cubicBezTo>
                    <a:pt x="386" y="424"/>
                    <a:pt x="482" y="328"/>
                    <a:pt x="482" y="212"/>
                  </a:cubicBezTo>
                  <a:cubicBezTo>
                    <a:pt x="482" y="87"/>
                    <a:pt x="386" y="1"/>
                    <a:pt x="270" y="1"/>
                  </a:cubicBezTo>
                  <a:close/>
                </a:path>
              </a:pathLst>
            </a:custGeom>
            <a:solidFill>
              <a:srgbClr val="CED5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8"/>
            <p:cNvSpPr/>
            <p:nvPr/>
          </p:nvSpPr>
          <p:spPr>
            <a:xfrm>
              <a:off x="3013549" y="4428143"/>
              <a:ext cx="13092" cy="11211"/>
            </a:xfrm>
            <a:custGeom>
              <a:rect b="b" l="l" r="r" t="t"/>
              <a:pathLst>
                <a:path extrusionOk="0" h="429" w="501">
                  <a:moveTo>
                    <a:pt x="279" y="0"/>
                  </a:moveTo>
                  <a:cubicBezTo>
                    <a:pt x="227" y="0"/>
                    <a:pt x="176" y="20"/>
                    <a:pt x="135" y="63"/>
                  </a:cubicBezTo>
                  <a:cubicBezTo>
                    <a:pt x="0" y="198"/>
                    <a:pt x="97" y="429"/>
                    <a:pt x="279" y="429"/>
                  </a:cubicBezTo>
                  <a:cubicBezTo>
                    <a:pt x="404" y="429"/>
                    <a:pt x="500" y="323"/>
                    <a:pt x="491" y="207"/>
                  </a:cubicBezTo>
                  <a:cubicBezTo>
                    <a:pt x="491" y="84"/>
                    <a:pt x="386" y="0"/>
                    <a:pt x="279" y="0"/>
                  </a:cubicBezTo>
                  <a:close/>
                </a:path>
              </a:pathLst>
            </a:custGeom>
            <a:solidFill>
              <a:srgbClr val="F5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8"/>
            <p:cNvSpPr/>
            <p:nvPr/>
          </p:nvSpPr>
          <p:spPr>
            <a:xfrm>
              <a:off x="3013549" y="4446488"/>
              <a:ext cx="13092" cy="11211"/>
            </a:xfrm>
            <a:custGeom>
              <a:rect b="b" l="l" r="r" t="t"/>
              <a:pathLst>
                <a:path extrusionOk="0" h="429" w="501">
                  <a:moveTo>
                    <a:pt x="277" y="0"/>
                  </a:moveTo>
                  <a:cubicBezTo>
                    <a:pt x="226" y="0"/>
                    <a:pt x="175" y="20"/>
                    <a:pt x="135" y="63"/>
                  </a:cubicBezTo>
                  <a:cubicBezTo>
                    <a:pt x="0" y="198"/>
                    <a:pt x="97" y="429"/>
                    <a:pt x="279" y="429"/>
                  </a:cubicBezTo>
                  <a:cubicBezTo>
                    <a:pt x="404" y="429"/>
                    <a:pt x="500" y="332"/>
                    <a:pt x="491" y="217"/>
                  </a:cubicBezTo>
                  <a:cubicBezTo>
                    <a:pt x="491" y="87"/>
                    <a:pt x="385" y="0"/>
                    <a:pt x="277" y="0"/>
                  </a:cubicBezTo>
                  <a:close/>
                </a:path>
              </a:pathLst>
            </a:custGeom>
            <a:solidFill>
              <a:srgbClr val="F5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8"/>
            <p:cNvSpPr/>
            <p:nvPr/>
          </p:nvSpPr>
          <p:spPr>
            <a:xfrm>
              <a:off x="3029124" y="4428143"/>
              <a:ext cx="13092" cy="11211"/>
            </a:xfrm>
            <a:custGeom>
              <a:rect b="b" l="l" r="r" t="t"/>
              <a:pathLst>
                <a:path extrusionOk="0" h="429" w="501">
                  <a:moveTo>
                    <a:pt x="286" y="0"/>
                  </a:moveTo>
                  <a:cubicBezTo>
                    <a:pt x="233" y="0"/>
                    <a:pt x="179" y="20"/>
                    <a:pt x="135" y="63"/>
                  </a:cubicBezTo>
                  <a:cubicBezTo>
                    <a:pt x="1" y="198"/>
                    <a:pt x="97" y="429"/>
                    <a:pt x="289" y="429"/>
                  </a:cubicBezTo>
                  <a:cubicBezTo>
                    <a:pt x="404" y="429"/>
                    <a:pt x="501" y="323"/>
                    <a:pt x="501" y="207"/>
                  </a:cubicBezTo>
                  <a:cubicBezTo>
                    <a:pt x="501" y="84"/>
                    <a:pt x="395" y="0"/>
                    <a:pt x="286" y="0"/>
                  </a:cubicBezTo>
                  <a:close/>
                </a:path>
              </a:pathLst>
            </a:custGeom>
            <a:solidFill>
              <a:srgbClr val="F5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8"/>
            <p:cNvSpPr/>
            <p:nvPr/>
          </p:nvSpPr>
          <p:spPr>
            <a:xfrm>
              <a:off x="3029124" y="4446488"/>
              <a:ext cx="13092" cy="11211"/>
            </a:xfrm>
            <a:custGeom>
              <a:rect b="b" l="l" r="r" t="t"/>
              <a:pathLst>
                <a:path extrusionOk="0" h="429" w="501">
                  <a:moveTo>
                    <a:pt x="284" y="0"/>
                  </a:moveTo>
                  <a:cubicBezTo>
                    <a:pt x="232" y="0"/>
                    <a:pt x="179" y="20"/>
                    <a:pt x="135" y="63"/>
                  </a:cubicBezTo>
                  <a:cubicBezTo>
                    <a:pt x="1" y="198"/>
                    <a:pt x="97" y="429"/>
                    <a:pt x="289" y="429"/>
                  </a:cubicBezTo>
                  <a:cubicBezTo>
                    <a:pt x="404" y="429"/>
                    <a:pt x="501" y="332"/>
                    <a:pt x="501" y="217"/>
                  </a:cubicBezTo>
                  <a:cubicBezTo>
                    <a:pt x="501" y="87"/>
                    <a:pt x="394" y="0"/>
                    <a:pt x="284" y="0"/>
                  </a:cubicBezTo>
                  <a:close/>
                </a:path>
              </a:pathLst>
            </a:custGeom>
            <a:solidFill>
              <a:srgbClr val="F5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8"/>
            <p:cNvSpPr/>
            <p:nvPr/>
          </p:nvSpPr>
          <p:spPr>
            <a:xfrm>
              <a:off x="3019063" y="4367803"/>
              <a:ext cx="72805" cy="70950"/>
            </a:xfrm>
            <a:custGeom>
              <a:rect b="b" l="l" r="r" t="t"/>
              <a:pathLst>
                <a:path extrusionOk="0" h="2715" w="2786">
                  <a:moveTo>
                    <a:pt x="2545" y="0"/>
                  </a:moveTo>
                  <a:cubicBezTo>
                    <a:pt x="2527" y="0"/>
                    <a:pt x="2510" y="2"/>
                    <a:pt x="2491" y="7"/>
                  </a:cubicBezTo>
                  <a:lnTo>
                    <a:pt x="222" y="555"/>
                  </a:lnTo>
                  <a:cubicBezTo>
                    <a:pt x="59" y="593"/>
                    <a:pt x="1" y="805"/>
                    <a:pt x="126" y="920"/>
                  </a:cubicBezTo>
                  <a:lnTo>
                    <a:pt x="1924" y="2661"/>
                  </a:lnTo>
                  <a:cubicBezTo>
                    <a:pt x="1964" y="2697"/>
                    <a:pt x="2014" y="2714"/>
                    <a:pt x="2064" y="2714"/>
                  </a:cubicBezTo>
                  <a:cubicBezTo>
                    <a:pt x="2159" y="2714"/>
                    <a:pt x="2255" y="2652"/>
                    <a:pt x="2280" y="2545"/>
                  </a:cubicBezTo>
                  <a:lnTo>
                    <a:pt x="2751" y="257"/>
                  </a:lnTo>
                  <a:cubicBezTo>
                    <a:pt x="2785" y="121"/>
                    <a:pt x="2677" y="0"/>
                    <a:pt x="2545" y="0"/>
                  </a:cubicBezTo>
                  <a:close/>
                </a:path>
              </a:pathLst>
            </a:custGeom>
            <a:solidFill>
              <a:srgbClr val="8FA1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8"/>
            <p:cNvSpPr/>
            <p:nvPr/>
          </p:nvSpPr>
          <p:spPr>
            <a:xfrm>
              <a:off x="3048827" y="4396261"/>
              <a:ext cx="72805" cy="70819"/>
            </a:xfrm>
            <a:custGeom>
              <a:rect b="b" l="l" r="r" t="t"/>
              <a:pathLst>
                <a:path extrusionOk="0" h="2710" w="2786">
                  <a:moveTo>
                    <a:pt x="253" y="0"/>
                  </a:moveTo>
                  <a:cubicBezTo>
                    <a:pt x="116" y="0"/>
                    <a:pt x="0" y="124"/>
                    <a:pt x="35" y="264"/>
                  </a:cubicBezTo>
                  <a:lnTo>
                    <a:pt x="545" y="2543"/>
                  </a:lnTo>
                  <a:cubicBezTo>
                    <a:pt x="569" y="2648"/>
                    <a:pt x="661" y="2709"/>
                    <a:pt x="755" y="2709"/>
                  </a:cubicBezTo>
                  <a:cubicBezTo>
                    <a:pt x="807" y="2709"/>
                    <a:pt x="859" y="2690"/>
                    <a:pt x="901" y="2649"/>
                  </a:cubicBezTo>
                  <a:lnTo>
                    <a:pt x="2679" y="879"/>
                  </a:lnTo>
                  <a:cubicBezTo>
                    <a:pt x="2785" y="754"/>
                    <a:pt x="2728" y="562"/>
                    <a:pt x="2574" y="524"/>
                  </a:cubicBezTo>
                  <a:lnTo>
                    <a:pt x="295" y="4"/>
                  </a:lnTo>
                  <a:cubicBezTo>
                    <a:pt x="281" y="2"/>
                    <a:pt x="267" y="0"/>
                    <a:pt x="253" y="0"/>
                  </a:cubicBezTo>
                  <a:close/>
                </a:path>
              </a:pathLst>
            </a:custGeom>
            <a:solidFill>
              <a:srgbClr val="5166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8"/>
            <p:cNvSpPr/>
            <p:nvPr/>
          </p:nvSpPr>
          <p:spPr>
            <a:xfrm>
              <a:off x="3048827" y="4396209"/>
              <a:ext cx="36612" cy="42465"/>
            </a:xfrm>
            <a:custGeom>
              <a:rect b="b" l="l" r="r" t="t"/>
              <a:pathLst>
                <a:path extrusionOk="0" h="1625" w="1401">
                  <a:moveTo>
                    <a:pt x="241" y="0"/>
                  </a:moveTo>
                  <a:cubicBezTo>
                    <a:pt x="103" y="0"/>
                    <a:pt x="1" y="129"/>
                    <a:pt x="35" y="266"/>
                  </a:cubicBezTo>
                  <a:lnTo>
                    <a:pt x="199" y="997"/>
                  </a:lnTo>
                  <a:lnTo>
                    <a:pt x="785" y="1564"/>
                  </a:lnTo>
                  <a:cubicBezTo>
                    <a:pt x="830" y="1605"/>
                    <a:pt x="885" y="1625"/>
                    <a:pt x="938" y="1625"/>
                  </a:cubicBezTo>
                  <a:cubicBezTo>
                    <a:pt x="1034" y="1625"/>
                    <a:pt x="1126" y="1563"/>
                    <a:pt x="1151" y="1458"/>
                  </a:cubicBezTo>
                  <a:lnTo>
                    <a:pt x="1401" y="256"/>
                  </a:lnTo>
                  <a:lnTo>
                    <a:pt x="295" y="6"/>
                  </a:lnTo>
                  <a:cubicBezTo>
                    <a:pt x="277" y="2"/>
                    <a:pt x="259" y="0"/>
                    <a:pt x="241" y="0"/>
                  </a:cubicBezTo>
                  <a:close/>
                </a:path>
              </a:pathLst>
            </a:custGeom>
            <a:solidFill>
              <a:srgbClr val="76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8"/>
            <p:cNvSpPr/>
            <p:nvPr/>
          </p:nvSpPr>
          <p:spPr>
            <a:xfrm>
              <a:off x="2934393" y="4503405"/>
              <a:ext cx="18110" cy="11080"/>
            </a:xfrm>
            <a:custGeom>
              <a:rect b="b" l="l" r="r" t="t"/>
              <a:pathLst>
                <a:path extrusionOk="0" h="424" w="693">
                  <a:moveTo>
                    <a:pt x="289" y="1"/>
                  </a:moveTo>
                  <a:cubicBezTo>
                    <a:pt x="0" y="1"/>
                    <a:pt x="0" y="424"/>
                    <a:pt x="289" y="424"/>
                  </a:cubicBezTo>
                  <a:lnTo>
                    <a:pt x="404" y="424"/>
                  </a:lnTo>
                  <a:cubicBezTo>
                    <a:pt x="693" y="424"/>
                    <a:pt x="693" y="1"/>
                    <a:pt x="404" y="1"/>
                  </a:cubicBezTo>
                  <a:close/>
                </a:path>
              </a:pathLst>
            </a:custGeom>
            <a:solidFill>
              <a:srgbClr val="8E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8"/>
            <p:cNvSpPr/>
            <p:nvPr/>
          </p:nvSpPr>
          <p:spPr>
            <a:xfrm>
              <a:off x="2950726" y="4503405"/>
              <a:ext cx="33685" cy="11080"/>
            </a:xfrm>
            <a:custGeom>
              <a:rect b="b" l="l" r="r" t="t"/>
              <a:pathLst>
                <a:path extrusionOk="0" h="424" w="1289">
                  <a:moveTo>
                    <a:pt x="289" y="1"/>
                  </a:moveTo>
                  <a:cubicBezTo>
                    <a:pt x="0" y="1"/>
                    <a:pt x="0" y="424"/>
                    <a:pt x="289" y="424"/>
                  </a:cubicBezTo>
                  <a:lnTo>
                    <a:pt x="1010" y="424"/>
                  </a:lnTo>
                  <a:cubicBezTo>
                    <a:pt x="1289" y="424"/>
                    <a:pt x="1289" y="1"/>
                    <a:pt x="1010" y="1"/>
                  </a:cubicBezTo>
                  <a:close/>
                </a:path>
              </a:pathLst>
            </a:custGeom>
            <a:solidFill>
              <a:srgbClr val="8E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8"/>
            <p:cNvSpPr/>
            <p:nvPr/>
          </p:nvSpPr>
          <p:spPr>
            <a:xfrm>
              <a:off x="2934628" y="4517987"/>
              <a:ext cx="49782" cy="11080"/>
            </a:xfrm>
            <a:custGeom>
              <a:rect b="b" l="l" r="r" t="t"/>
              <a:pathLst>
                <a:path extrusionOk="0" h="424" w="1905">
                  <a:moveTo>
                    <a:pt x="280" y="0"/>
                  </a:moveTo>
                  <a:cubicBezTo>
                    <a:pt x="1" y="0"/>
                    <a:pt x="1" y="424"/>
                    <a:pt x="280" y="424"/>
                  </a:cubicBezTo>
                  <a:lnTo>
                    <a:pt x="1626" y="424"/>
                  </a:lnTo>
                  <a:cubicBezTo>
                    <a:pt x="1905" y="424"/>
                    <a:pt x="1905" y="0"/>
                    <a:pt x="1626" y="0"/>
                  </a:cubicBezTo>
                  <a:close/>
                </a:path>
              </a:pathLst>
            </a:custGeom>
            <a:solidFill>
              <a:srgbClr val="8E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8"/>
            <p:cNvSpPr/>
            <p:nvPr/>
          </p:nvSpPr>
          <p:spPr>
            <a:xfrm>
              <a:off x="2934628" y="4532804"/>
              <a:ext cx="49782" cy="11080"/>
            </a:xfrm>
            <a:custGeom>
              <a:rect b="b" l="l" r="r" t="t"/>
              <a:pathLst>
                <a:path extrusionOk="0" h="424" w="1905">
                  <a:moveTo>
                    <a:pt x="280" y="1"/>
                  </a:moveTo>
                  <a:cubicBezTo>
                    <a:pt x="1" y="1"/>
                    <a:pt x="1" y="424"/>
                    <a:pt x="280" y="424"/>
                  </a:cubicBezTo>
                  <a:lnTo>
                    <a:pt x="1626" y="424"/>
                  </a:lnTo>
                  <a:cubicBezTo>
                    <a:pt x="1905" y="424"/>
                    <a:pt x="1905" y="1"/>
                    <a:pt x="1626" y="1"/>
                  </a:cubicBezTo>
                  <a:close/>
                </a:path>
              </a:pathLst>
            </a:custGeom>
            <a:solidFill>
              <a:srgbClr val="8E9E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8"/>
            <p:cNvSpPr/>
            <p:nvPr/>
          </p:nvSpPr>
          <p:spPr>
            <a:xfrm>
              <a:off x="3210797" y="4348491"/>
              <a:ext cx="11106" cy="125044"/>
            </a:xfrm>
            <a:custGeom>
              <a:rect b="b" l="l" r="r" t="t"/>
              <a:pathLst>
                <a:path extrusionOk="0" h="4785" w="425">
                  <a:moveTo>
                    <a:pt x="213" y="0"/>
                  </a:moveTo>
                  <a:cubicBezTo>
                    <a:pt x="107" y="0"/>
                    <a:pt x="1" y="73"/>
                    <a:pt x="1" y="217"/>
                  </a:cubicBezTo>
                  <a:lnTo>
                    <a:pt x="1" y="4573"/>
                  </a:lnTo>
                  <a:cubicBezTo>
                    <a:pt x="1" y="4698"/>
                    <a:pt x="97" y="4784"/>
                    <a:pt x="213" y="4784"/>
                  </a:cubicBezTo>
                  <a:cubicBezTo>
                    <a:pt x="328" y="4784"/>
                    <a:pt x="424" y="4688"/>
                    <a:pt x="424" y="4573"/>
                  </a:cubicBezTo>
                  <a:lnTo>
                    <a:pt x="424" y="217"/>
                  </a:lnTo>
                  <a:cubicBezTo>
                    <a:pt x="424" y="73"/>
                    <a:pt x="318" y="0"/>
                    <a:pt x="213" y="0"/>
                  </a:cubicBezTo>
                  <a:close/>
                </a:path>
              </a:pathLst>
            </a:custGeom>
            <a:solidFill>
              <a:srgbClr val="8FA1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9">
            <a:hlinkClick action="ppaction://hlinksldjump" r:id="rId3"/>
          </p:cNvPr>
          <p:cNvSpPr/>
          <p:nvPr/>
        </p:nvSpPr>
        <p:spPr>
          <a:xfrm>
            <a:off x="7991475" y="463300"/>
            <a:ext cx="620100" cy="617400"/>
          </a:xfrm>
          <a:prstGeom prst="snip2DiagRect">
            <a:avLst>
              <a:gd fmla="val 0" name="adj1"/>
              <a:gd fmla="val 16667" name="adj2"/>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9"/>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AI</a:t>
            </a:r>
            <a:r>
              <a:rPr lang="en"/>
              <a:t>的展望</a:t>
            </a:r>
            <a:endParaRPr/>
          </a:p>
        </p:txBody>
      </p:sp>
      <p:sp>
        <p:nvSpPr>
          <p:cNvPr id="319" name="Google Shape;319;p39"/>
          <p:cNvSpPr txBox="1"/>
          <p:nvPr>
            <p:ph idx="2" type="title"/>
          </p:nvPr>
        </p:nvSpPr>
        <p:spPr>
          <a:xfrm flipH="1">
            <a:off x="2260329" y="1911955"/>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cxnSp>
        <p:nvCxnSpPr>
          <p:cNvPr id="320" name="Google Shape;320;p39"/>
          <p:cNvCxnSpPr/>
          <p:nvPr/>
        </p:nvCxnSpPr>
        <p:spPr>
          <a:xfrm>
            <a:off x="2162075" y="-35700"/>
            <a:ext cx="0" cy="2382600"/>
          </a:xfrm>
          <a:prstGeom prst="straightConnector1">
            <a:avLst/>
          </a:prstGeom>
          <a:noFill/>
          <a:ln cap="flat" cmpd="sng" w="9525">
            <a:solidFill>
              <a:srgbClr val="595959"/>
            </a:solidFill>
            <a:prstDash val="solid"/>
            <a:round/>
            <a:headEnd len="med" w="med" type="none"/>
            <a:tailEnd len="med" w="med" type="none"/>
          </a:ln>
        </p:spPr>
      </p:cxnSp>
      <p:grpSp>
        <p:nvGrpSpPr>
          <p:cNvPr id="321" name="Google Shape;321;p39"/>
          <p:cNvGrpSpPr/>
          <p:nvPr/>
        </p:nvGrpSpPr>
        <p:grpSpPr>
          <a:xfrm>
            <a:off x="8089940" y="561326"/>
            <a:ext cx="423413" cy="421569"/>
            <a:chOff x="7703675" y="2541175"/>
            <a:chExt cx="499425" cy="497250"/>
          </a:xfrm>
        </p:grpSpPr>
        <p:sp>
          <p:nvSpPr>
            <p:cNvPr id="322" name="Google Shape;322;p39"/>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9"/>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9"/>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9"/>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320"/>
                                        </p:tgtEl>
                                        <p:attrNameLst>
                                          <p:attrName>style.visibility</p:attrName>
                                        </p:attrNameLst>
                                      </p:cBhvr>
                                      <p:to>
                                        <p:strVal val="visible"/>
                                      </p:to>
                                    </p:set>
                                    <p:anim calcmode="lin" valueType="num">
                                      <p:cBhvr additive="base">
                                        <p:cTn dur="1000"/>
                                        <p:tgtEl>
                                          <p:spTgt spid="320"/>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800"/>
                                        <p:tgtEl>
                                          <p:spTgt spid="3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hlink"/>
                </a:solidFill>
              </a:rPr>
              <a:t>疫情下的AI</a:t>
            </a:r>
            <a:endParaRPr/>
          </a:p>
        </p:txBody>
      </p:sp>
      <p:sp>
        <p:nvSpPr>
          <p:cNvPr id="332" name="Google Shape;332;p40"/>
          <p:cNvSpPr txBox="1"/>
          <p:nvPr/>
        </p:nvSpPr>
        <p:spPr>
          <a:xfrm>
            <a:off x="1186351" y="3851250"/>
            <a:ext cx="14082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000">
                <a:solidFill>
                  <a:srgbClr val="434343"/>
                </a:solidFill>
                <a:latin typeface="Roboto Condensed Light"/>
                <a:ea typeface="Roboto Condensed Light"/>
                <a:cs typeface="Roboto Condensed Light"/>
                <a:sym typeface="Roboto Condensed Light"/>
              </a:rPr>
              <a:t>交通</a:t>
            </a:r>
            <a:endParaRPr sz="2000">
              <a:solidFill>
                <a:srgbClr val="434343"/>
              </a:solidFill>
              <a:latin typeface="Roboto Condensed Light"/>
              <a:ea typeface="Roboto Condensed Light"/>
              <a:cs typeface="Roboto Condensed Light"/>
              <a:sym typeface="Roboto Condensed Light"/>
            </a:endParaRPr>
          </a:p>
        </p:txBody>
      </p:sp>
      <p:sp>
        <p:nvSpPr>
          <p:cNvPr id="333" name="Google Shape;333;p40"/>
          <p:cNvSpPr txBox="1"/>
          <p:nvPr/>
        </p:nvSpPr>
        <p:spPr>
          <a:xfrm>
            <a:off x="3985676" y="3943375"/>
            <a:ext cx="14082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000">
                <a:solidFill>
                  <a:srgbClr val="434343"/>
                </a:solidFill>
                <a:latin typeface="Roboto Condensed Light"/>
                <a:ea typeface="Roboto Condensed Light"/>
                <a:cs typeface="Roboto Condensed Light"/>
                <a:sym typeface="Roboto Condensed Light"/>
              </a:rPr>
              <a:t>數位化</a:t>
            </a:r>
            <a:endParaRPr sz="2000">
              <a:solidFill>
                <a:srgbClr val="434343"/>
              </a:solidFill>
              <a:latin typeface="Roboto Condensed Light"/>
              <a:ea typeface="Roboto Condensed Light"/>
              <a:cs typeface="Roboto Condensed Light"/>
              <a:sym typeface="Roboto Condensed Light"/>
            </a:endParaRPr>
          </a:p>
        </p:txBody>
      </p:sp>
      <p:sp>
        <p:nvSpPr>
          <p:cNvPr id="334" name="Google Shape;334;p40"/>
          <p:cNvSpPr txBox="1"/>
          <p:nvPr/>
        </p:nvSpPr>
        <p:spPr>
          <a:xfrm>
            <a:off x="6897026" y="3943375"/>
            <a:ext cx="14082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000">
                <a:solidFill>
                  <a:srgbClr val="434343"/>
                </a:solidFill>
                <a:latin typeface="Roboto Condensed Light"/>
                <a:ea typeface="Roboto Condensed Light"/>
                <a:cs typeface="Roboto Condensed Light"/>
                <a:sym typeface="Roboto Condensed Light"/>
              </a:rPr>
              <a:t>金融</a:t>
            </a:r>
            <a:endParaRPr sz="2000">
              <a:solidFill>
                <a:srgbClr val="434343"/>
              </a:solidFill>
              <a:latin typeface="Roboto Condensed Light"/>
              <a:ea typeface="Roboto Condensed Light"/>
              <a:cs typeface="Roboto Condensed Light"/>
              <a:sym typeface="Roboto Condensed Light"/>
            </a:endParaRPr>
          </a:p>
        </p:txBody>
      </p:sp>
      <p:sp>
        <p:nvSpPr>
          <p:cNvPr id="335" name="Google Shape;335;p40"/>
          <p:cNvSpPr txBox="1"/>
          <p:nvPr/>
        </p:nvSpPr>
        <p:spPr>
          <a:xfrm>
            <a:off x="5297051" y="1588000"/>
            <a:ext cx="16797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000">
                <a:solidFill>
                  <a:srgbClr val="434343"/>
                </a:solidFill>
                <a:latin typeface="Roboto Condensed Light"/>
                <a:ea typeface="Roboto Condensed Light"/>
                <a:cs typeface="Roboto Condensed Light"/>
                <a:sym typeface="Roboto Condensed Light"/>
              </a:rPr>
              <a:t>優化供應鏈</a:t>
            </a:r>
            <a:endParaRPr sz="2000">
              <a:solidFill>
                <a:srgbClr val="434343"/>
              </a:solidFill>
              <a:latin typeface="Roboto Condensed Light"/>
              <a:ea typeface="Roboto Condensed Light"/>
              <a:cs typeface="Roboto Condensed Light"/>
              <a:sym typeface="Roboto Condensed Light"/>
            </a:endParaRPr>
          </a:p>
        </p:txBody>
      </p:sp>
      <p:sp>
        <p:nvSpPr>
          <p:cNvPr id="336" name="Google Shape;336;p40"/>
          <p:cNvSpPr txBox="1"/>
          <p:nvPr/>
        </p:nvSpPr>
        <p:spPr>
          <a:xfrm>
            <a:off x="2396375" y="1604275"/>
            <a:ext cx="14040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000">
                <a:solidFill>
                  <a:srgbClr val="434343"/>
                </a:solidFill>
                <a:latin typeface="Roboto Condensed Light"/>
                <a:ea typeface="Roboto Condensed Light"/>
                <a:cs typeface="Roboto Condensed Light"/>
                <a:sym typeface="Roboto Condensed Light"/>
              </a:rPr>
              <a:t>醫療</a:t>
            </a:r>
            <a:endParaRPr sz="2000">
              <a:solidFill>
                <a:srgbClr val="434343"/>
              </a:solidFill>
              <a:latin typeface="Roboto Condensed Light"/>
              <a:ea typeface="Roboto Condensed Light"/>
              <a:cs typeface="Roboto Condensed Light"/>
              <a:sym typeface="Roboto Condensed Light"/>
            </a:endParaRPr>
          </a:p>
        </p:txBody>
      </p:sp>
      <p:grpSp>
        <p:nvGrpSpPr>
          <p:cNvPr id="337" name="Google Shape;337;p40"/>
          <p:cNvGrpSpPr/>
          <p:nvPr/>
        </p:nvGrpSpPr>
        <p:grpSpPr>
          <a:xfrm>
            <a:off x="1543630" y="3122108"/>
            <a:ext cx="693635" cy="729136"/>
            <a:chOff x="1492675" y="4420975"/>
            <a:chExt cx="481825" cy="438525"/>
          </a:xfrm>
        </p:grpSpPr>
        <p:sp>
          <p:nvSpPr>
            <p:cNvPr id="338" name="Google Shape;338;p40"/>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39" name="Google Shape;339;p40"/>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0" name="Google Shape;340;p40"/>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1" name="Google Shape;341;p40"/>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42" name="Google Shape;342;p40"/>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343" name="Google Shape;343;p40"/>
          <p:cNvGrpSpPr/>
          <p:nvPr/>
        </p:nvGrpSpPr>
        <p:grpSpPr>
          <a:xfrm>
            <a:off x="2796135" y="2041601"/>
            <a:ext cx="604469" cy="729138"/>
            <a:chOff x="-23930925" y="3149300"/>
            <a:chExt cx="192200" cy="294625"/>
          </a:xfrm>
        </p:grpSpPr>
        <p:sp>
          <p:nvSpPr>
            <p:cNvPr id="344" name="Google Shape;344;p40"/>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0"/>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0"/>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40"/>
          <p:cNvGrpSpPr/>
          <p:nvPr/>
        </p:nvGrpSpPr>
        <p:grpSpPr>
          <a:xfrm>
            <a:off x="4370759" y="3122338"/>
            <a:ext cx="693642" cy="798909"/>
            <a:chOff x="-48233050" y="3569725"/>
            <a:chExt cx="252050" cy="299475"/>
          </a:xfrm>
        </p:grpSpPr>
        <p:sp>
          <p:nvSpPr>
            <p:cNvPr id="349" name="Google Shape;349;p4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40"/>
          <p:cNvSpPr/>
          <p:nvPr/>
        </p:nvSpPr>
        <p:spPr>
          <a:xfrm>
            <a:off x="7204897" y="3198550"/>
            <a:ext cx="693637" cy="656637"/>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40"/>
          <p:cNvGrpSpPr/>
          <p:nvPr/>
        </p:nvGrpSpPr>
        <p:grpSpPr>
          <a:xfrm>
            <a:off x="5644818" y="2041597"/>
            <a:ext cx="763054" cy="729157"/>
            <a:chOff x="-32576675" y="3944600"/>
            <a:chExt cx="307200" cy="292025"/>
          </a:xfrm>
        </p:grpSpPr>
        <p:sp>
          <p:nvSpPr>
            <p:cNvPr id="354" name="Google Shape;354;p40"/>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0"/>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未來發展</a:t>
            </a:r>
            <a:endParaRPr/>
          </a:p>
        </p:txBody>
      </p:sp>
      <p:pic>
        <p:nvPicPr>
          <p:cNvPr id="361" name="Google Shape;361;p41"/>
          <p:cNvPicPr preferRelativeResize="0"/>
          <p:nvPr/>
        </p:nvPicPr>
        <p:blipFill>
          <a:blip r:embed="rId3">
            <a:alphaModFix/>
          </a:blip>
          <a:stretch>
            <a:fillRect/>
          </a:stretch>
        </p:blipFill>
        <p:spPr>
          <a:xfrm>
            <a:off x="5657150" y="3262885"/>
            <a:ext cx="1706775" cy="1543365"/>
          </a:xfrm>
          <a:prstGeom prst="rect">
            <a:avLst/>
          </a:prstGeom>
          <a:noFill/>
          <a:ln>
            <a:noFill/>
          </a:ln>
        </p:spPr>
      </p:pic>
      <p:pic>
        <p:nvPicPr>
          <p:cNvPr id="362" name="Google Shape;362;p41"/>
          <p:cNvPicPr preferRelativeResize="0"/>
          <p:nvPr/>
        </p:nvPicPr>
        <p:blipFill>
          <a:blip r:embed="rId4">
            <a:alphaModFix/>
          </a:blip>
          <a:stretch>
            <a:fillRect/>
          </a:stretch>
        </p:blipFill>
        <p:spPr>
          <a:xfrm>
            <a:off x="304800" y="1429650"/>
            <a:ext cx="2209000" cy="1474848"/>
          </a:xfrm>
          <a:prstGeom prst="rect">
            <a:avLst/>
          </a:prstGeom>
          <a:noFill/>
          <a:ln>
            <a:noFill/>
          </a:ln>
        </p:spPr>
      </p:pic>
      <p:pic>
        <p:nvPicPr>
          <p:cNvPr id="363" name="Google Shape;363;p41"/>
          <p:cNvPicPr preferRelativeResize="0"/>
          <p:nvPr/>
        </p:nvPicPr>
        <p:blipFill>
          <a:blip r:embed="rId5">
            <a:alphaModFix/>
          </a:blip>
          <a:stretch>
            <a:fillRect/>
          </a:stretch>
        </p:blipFill>
        <p:spPr>
          <a:xfrm>
            <a:off x="3519991" y="1379351"/>
            <a:ext cx="2069034" cy="1650825"/>
          </a:xfrm>
          <a:prstGeom prst="rect">
            <a:avLst/>
          </a:prstGeom>
          <a:noFill/>
          <a:ln>
            <a:noFill/>
          </a:ln>
        </p:spPr>
      </p:pic>
      <p:pic>
        <p:nvPicPr>
          <p:cNvPr id="364" name="Google Shape;364;p41"/>
          <p:cNvPicPr preferRelativeResize="0"/>
          <p:nvPr/>
        </p:nvPicPr>
        <p:blipFill>
          <a:blip r:embed="rId6">
            <a:alphaModFix/>
          </a:blip>
          <a:stretch>
            <a:fillRect/>
          </a:stretch>
        </p:blipFill>
        <p:spPr>
          <a:xfrm>
            <a:off x="6503950" y="1433075"/>
            <a:ext cx="2340529" cy="1474850"/>
          </a:xfrm>
          <a:prstGeom prst="rect">
            <a:avLst/>
          </a:prstGeom>
          <a:noFill/>
          <a:ln>
            <a:noFill/>
          </a:ln>
        </p:spPr>
      </p:pic>
      <p:pic>
        <p:nvPicPr>
          <p:cNvPr id="365" name="Google Shape;365;p41"/>
          <p:cNvPicPr preferRelativeResize="0"/>
          <p:nvPr/>
        </p:nvPicPr>
        <p:blipFill>
          <a:blip r:embed="rId7">
            <a:alphaModFix/>
          </a:blip>
          <a:stretch>
            <a:fillRect/>
          </a:stretch>
        </p:blipFill>
        <p:spPr>
          <a:xfrm>
            <a:off x="1905000" y="3133098"/>
            <a:ext cx="1934203" cy="193420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2">
            <a:hlinkClick action="ppaction://hlinksldjump" r:id="rId3"/>
          </p:cNvPr>
          <p:cNvSpPr/>
          <p:nvPr/>
        </p:nvSpPr>
        <p:spPr>
          <a:xfrm>
            <a:off x="7991475" y="463300"/>
            <a:ext cx="620100" cy="617400"/>
          </a:xfrm>
          <a:prstGeom prst="snip2DiagRect">
            <a:avLst>
              <a:gd fmla="val 0" name="adj1"/>
              <a:gd fmla="val 16667" name="adj2"/>
            </a:avLst>
          </a:prstGeom>
          <a:solidFill>
            <a:srgbClr val="D9D9D9"/>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2"/>
          <p:cNvSpPr txBox="1"/>
          <p:nvPr>
            <p:ph type="ctrTitle"/>
          </p:nvPr>
        </p:nvSpPr>
        <p:spPr>
          <a:xfrm flipH="1">
            <a:off x="1180000" y="1867650"/>
            <a:ext cx="5195700" cy="128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Open AI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(AI</a:t>
            </a:r>
            <a:r>
              <a:rPr lang="en"/>
              <a:t>玩捉迷藏)</a:t>
            </a:r>
            <a:endParaRPr/>
          </a:p>
        </p:txBody>
      </p:sp>
      <p:sp>
        <p:nvSpPr>
          <p:cNvPr id="372" name="Google Shape;372;p42"/>
          <p:cNvSpPr txBox="1"/>
          <p:nvPr>
            <p:ph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cxnSp>
        <p:nvCxnSpPr>
          <p:cNvPr id="373" name="Google Shape;373;p42"/>
          <p:cNvCxnSpPr/>
          <p:nvPr/>
        </p:nvCxnSpPr>
        <p:spPr>
          <a:xfrm>
            <a:off x="0" y="2737950"/>
            <a:ext cx="1676700" cy="0"/>
          </a:xfrm>
          <a:prstGeom prst="straightConnector1">
            <a:avLst/>
          </a:prstGeom>
          <a:noFill/>
          <a:ln cap="flat" cmpd="sng" w="9525">
            <a:solidFill>
              <a:srgbClr val="434343"/>
            </a:solidFill>
            <a:prstDash val="solid"/>
            <a:round/>
            <a:headEnd len="med" w="med" type="none"/>
            <a:tailEnd len="med" w="med" type="none"/>
          </a:ln>
        </p:spPr>
      </p:cxnSp>
      <p:grpSp>
        <p:nvGrpSpPr>
          <p:cNvPr id="374" name="Google Shape;374;p42"/>
          <p:cNvGrpSpPr/>
          <p:nvPr/>
        </p:nvGrpSpPr>
        <p:grpSpPr>
          <a:xfrm>
            <a:off x="8089940" y="561326"/>
            <a:ext cx="423413" cy="421569"/>
            <a:chOff x="7703675" y="2541175"/>
            <a:chExt cx="499425" cy="497250"/>
          </a:xfrm>
        </p:grpSpPr>
        <p:sp>
          <p:nvSpPr>
            <p:cNvPr id="375" name="Google Shape;375;p42"/>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2"/>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2"/>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2"/>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2"/>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73"/>
                                        </p:tgtEl>
                                        <p:attrNameLst>
                                          <p:attrName>style.visibility</p:attrName>
                                        </p:attrNameLst>
                                      </p:cBhvr>
                                      <p:to>
                                        <p:strVal val="visible"/>
                                      </p:to>
                                    </p:set>
                                    <p:anim calcmode="lin" valueType="num">
                                      <p:cBhvr additive="base">
                                        <p:cTn dur="1000"/>
                                        <p:tgtEl>
                                          <p:spTgt spid="37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800"/>
                                        <p:tgtEl>
                                          <p:spTgt spid="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角</a:t>
            </a:r>
            <a:r>
              <a:rPr lang="en"/>
              <a:t>色介紹</a:t>
            </a:r>
            <a:endParaRPr/>
          </a:p>
        </p:txBody>
      </p:sp>
      <p:sp>
        <p:nvSpPr>
          <p:cNvPr id="385" name="Google Shape;385;p43"/>
          <p:cNvSpPr txBox="1"/>
          <p:nvPr>
            <p:ph idx="2" type="ctrTitle"/>
          </p:nvPr>
        </p:nvSpPr>
        <p:spPr>
          <a:xfrm>
            <a:off x="2285760" y="1884554"/>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被抓的人</a:t>
            </a:r>
            <a:endParaRPr/>
          </a:p>
        </p:txBody>
      </p:sp>
      <p:sp>
        <p:nvSpPr>
          <p:cNvPr id="386" name="Google Shape;386;p43"/>
          <p:cNvSpPr txBox="1"/>
          <p:nvPr>
            <p:ph idx="3" type="ctrTitle"/>
          </p:nvPr>
        </p:nvSpPr>
        <p:spPr>
          <a:xfrm>
            <a:off x="2285760" y="3737498"/>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鬼</a:t>
            </a:r>
            <a:endParaRPr/>
          </a:p>
        </p:txBody>
      </p:sp>
      <p:cxnSp>
        <p:nvCxnSpPr>
          <p:cNvPr id="387" name="Google Shape;387;p43"/>
          <p:cNvCxnSpPr/>
          <p:nvPr/>
        </p:nvCxnSpPr>
        <p:spPr>
          <a:xfrm>
            <a:off x="2232425" y="0"/>
            <a:ext cx="0" cy="1062300"/>
          </a:xfrm>
          <a:prstGeom prst="straightConnector1">
            <a:avLst/>
          </a:prstGeom>
          <a:noFill/>
          <a:ln cap="flat" cmpd="sng" w="9525">
            <a:solidFill>
              <a:srgbClr val="595959"/>
            </a:solidFill>
            <a:prstDash val="solid"/>
            <a:round/>
            <a:headEnd len="med" w="med" type="none"/>
            <a:tailEnd len="med" w="med" type="none"/>
          </a:ln>
        </p:spPr>
      </p:cxnSp>
      <p:cxnSp>
        <p:nvCxnSpPr>
          <p:cNvPr id="388" name="Google Shape;388;p43"/>
          <p:cNvCxnSpPr/>
          <p:nvPr/>
        </p:nvCxnSpPr>
        <p:spPr>
          <a:xfrm>
            <a:off x="6916600" y="4522975"/>
            <a:ext cx="0" cy="620400"/>
          </a:xfrm>
          <a:prstGeom prst="straightConnector1">
            <a:avLst/>
          </a:prstGeom>
          <a:noFill/>
          <a:ln cap="flat" cmpd="sng" w="9525">
            <a:solidFill>
              <a:srgbClr val="595959"/>
            </a:solidFill>
            <a:prstDash val="solid"/>
            <a:round/>
            <a:headEnd len="med" w="med" type="none"/>
            <a:tailEnd len="med" w="med" type="none"/>
          </a:ln>
        </p:spPr>
      </p:cxnSp>
      <p:pic>
        <p:nvPicPr>
          <p:cNvPr id="389" name="Google Shape;389;p43"/>
          <p:cNvPicPr preferRelativeResize="0"/>
          <p:nvPr/>
        </p:nvPicPr>
        <p:blipFill>
          <a:blip r:embed="rId3">
            <a:alphaModFix/>
          </a:blip>
          <a:stretch>
            <a:fillRect/>
          </a:stretch>
        </p:blipFill>
        <p:spPr>
          <a:xfrm>
            <a:off x="840900" y="1503000"/>
            <a:ext cx="1123950" cy="1190625"/>
          </a:xfrm>
          <a:prstGeom prst="rect">
            <a:avLst/>
          </a:prstGeom>
          <a:noFill/>
          <a:ln>
            <a:noFill/>
          </a:ln>
        </p:spPr>
      </p:pic>
      <p:pic>
        <p:nvPicPr>
          <p:cNvPr id="390" name="Google Shape;390;p43"/>
          <p:cNvPicPr preferRelativeResize="0"/>
          <p:nvPr/>
        </p:nvPicPr>
        <p:blipFill>
          <a:blip r:embed="rId4">
            <a:alphaModFix/>
          </a:blip>
          <a:stretch>
            <a:fillRect/>
          </a:stretch>
        </p:blipFill>
        <p:spPr>
          <a:xfrm>
            <a:off x="840900" y="3379528"/>
            <a:ext cx="1183807" cy="1143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387"/>
                                        </p:tgtEl>
                                        <p:attrNameLst>
                                          <p:attrName>style.visibility</p:attrName>
                                        </p:attrNameLst>
                                      </p:cBhvr>
                                      <p:to>
                                        <p:strVal val="visible"/>
                                      </p:to>
                                    </p:set>
                                    <p:anim calcmode="lin" valueType="num">
                                      <p:cBhvr additive="base">
                                        <p:cTn dur="1000"/>
                                        <p:tgtEl>
                                          <p:spTgt spid="38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88"/>
                                        </p:tgtEl>
                                        <p:attrNameLst>
                                          <p:attrName>style.visibility</p:attrName>
                                        </p:attrNameLst>
                                      </p:cBhvr>
                                      <p:to>
                                        <p:strVal val="visible"/>
                                      </p:to>
                                    </p:set>
                                    <p:anim calcmode="lin" valueType="num">
                                      <p:cBhvr additive="base">
                                        <p:cTn dur="1000"/>
                                        <p:tgtEl>
                                          <p:spTgt spid="38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4"/>
          <p:cNvSpPr txBox="1"/>
          <p:nvPr>
            <p:ph idx="1" type="subTitle"/>
          </p:nvPr>
        </p:nvSpPr>
        <p:spPr>
          <a:xfrm>
            <a:off x="2580225" y="2314225"/>
            <a:ext cx="3983400" cy="107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96" name="Google Shape;396;p44"/>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影片欣賞</a:t>
            </a:r>
            <a:endParaRPr/>
          </a:p>
        </p:txBody>
      </p:sp>
      <p:cxnSp>
        <p:nvCxnSpPr>
          <p:cNvPr id="397" name="Google Shape;397;p44"/>
          <p:cNvCxnSpPr/>
          <p:nvPr/>
        </p:nvCxnSpPr>
        <p:spPr>
          <a:xfrm>
            <a:off x="4569600" y="1494500"/>
            <a:ext cx="4574400" cy="0"/>
          </a:xfrm>
          <a:prstGeom prst="straightConnector1">
            <a:avLst/>
          </a:prstGeom>
          <a:noFill/>
          <a:ln cap="flat" cmpd="sng" w="9525">
            <a:solidFill>
              <a:srgbClr val="434343"/>
            </a:solidFill>
            <a:prstDash val="solid"/>
            <a:round/>
            <a:headEnd len="med" w="med" type="none"/>
            <a:tailEnd len="med" w="med" type="none"/>
          </a:ln>
        </p:spPr>
      </p:cxnSp>
      <p:cxnSp>
        <p:nvCxnSpPr>
          <p:cNvPr id="398" name="Google Shape;398;p44"/>
          <p:cNvCxnSpPr/>
          <p:nvPr/>
        </p:nvCxnSpPr>
        <p:spPr>
          <a:xfrm>
            <a:off x="0" y="3568175"/>
            <a:ext cx="4574400" cy="0"/>
          </a:xfrm>
          <a:prstGeom prst="straightConnector1">
            <a:avLst/>
          </a:prstGeom>
          <a:noFill/>
          <a:ln cap="flat" cmpd="sng" w="9525">
            <a:solidFill>
              <a:srgbClr val="434343"/>
            </a:solidFill>
            <a:prstDash val="solid"/>
            <a:round/>
            <a:headEnd len="med" w="med" type="none"/>
            <a:tailEnd len="med" w="med" type="none"/>
          </a:ln>
        </p:spPr>
      </p:cxnSp>
      <p:sp>
        <p:nvSpPr>
          <p:cNvPr id="399" name="Google Shape;399;p44"/>
          <p:cNvSpPr txBox="1"/>
          <p:nvPr/>
        </p:nvSpPr>
        <p:spPr>
          <a:xfrm>
            <a:off x="2406950" y="978775"/>
            <a:ext cx="588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400" name="Google Shape;400;p44"/>
          <p:cNvSpPr txBox="1"/>
          <p:nvPr/>
        </p:nvSpPr>
        <p:spPr>
          <a:xfrm>
            <a:off x="1358275" y="269675"/>
            <a:ext cx="824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397"/>
                                        </p:tgtEl>
                                        <p:attrNameLst>
                                          <p:attrName>style.visibility</p:attrName>
                                        </p:attrNameLst>
                                      </p:cBhvr>
                                      <p:to>
                                        <p:strVal val="visible"/>
                                      </p:to>
                                    </p:set>
                                    <p:anim calcmode="lin" valueType="num">
                                      <p:cBhvr additive="base">
                                        <p:cTn dur="1000"/>
                                        <p:tgtEl>
                                          <p:spTgt spid="3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98"/>
                                        </p:tgtEl>
                                        <p:attrNameLst>
                                          <p:attrName>style.visibility</p:attrName>
                                        </p:attrNameLst>
                                      </p:cBhvr>
                                      <p:to>
                                        <p:strVal val="visible"/>
                                      </p:to>
                                    </p:set>
                                    <p:anim calcmode="lin" valueType="num">
                                      <p:cBhvr additive="base">
                                        <p:cTn dur="1000"/>
                                        <p:tgtEl>
                                          <p:spTgt spid="39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5"/>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404040"/>
                </a:solidFill>
                <a:latin typeface="Heiti TC"/>
                <a:ea typeface="Heiti TC"/>
                <a:cs typeface="Heiti TC"/>
                <a:sym typeface="Heiti TC"/>
              </a:rPr>
              <a:t>AlphaGo vs.棋王</a:t>
            </a:r>
            <a:endParaRPr>
              <a:solidFill>
                <a:srgbClr val="404040"/>
              </a:solidFill>
              <a:latin typeface="Heiti TC"/>
              <a:ea typeface="Heiti TC"/>
              <a:cs typeface="Heiti TC"/>
              <a:sym typeface="Heiti TC"/>
            </a:endParaRPr>
          </a:p>
          <a:p>
            <a:pPr indent="0" lvl="0" marL="0" rtl="0" algn="l">
              <a:spcBef>
                <a:spcPts val="0"/>
              </a:spcBef>
              <a:spcAft>
                <a:spcPts val="0"/>
              </a:spcAft>
              <a:buNone/>
            </a:pPr>
            <a:r>
              <a:t/>
            </a:r>
            <a:endParaRPr/>
          </a:p>
        </p:txBody>
      </p:sp>
      <p:sp>
        <p:nvSpPr>
          <p:cNvPr id="406" name="Google Shape;406;p45"/>
          <p:cNvSpPr txBox="1"/>
          <p:nvPr>
            <p:ph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sp>
        <p:nvSpPr>
          <p:cNvPr id="407" name="Google Shape;407;p45"/>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408" name="Google Shape;408;p45"/>
          <p:cNvCxnSpPr/>
          <p:nvPr/>
        </p:nvCxnSpPr>
        <p:spPr>
          <a:xfrm>
            <a:off x="7015900" y="-35700"/>
            <a:ext cx="0" cy="2382600"/>
          </a:xfrm>
          <a:prstGeom prst="straightConnector1">
            <a:avLst/>
          </a:prstGeom>
          <a:noFill/>
          <a:ln cap="flat" cmpd="sng" w="9525">
            <a:solidFill>
              <a:srgbClr val="595959"/>
            </a:solidFill>
            <a:prstDash val="solid"/>
            <a:round/>
            <a:headEnd len="med" w="med" type="none"/>
            <a:tailEnd len="med" w="med" type="none"/>
          </a:ln>
        </p:spPr>
      </p:cxnSp>
      <p:grpSp>
        <p:nvGrpSpPr>
          <p:cNvPr id="409" name="Google Shape;409;p45"/>
          <p:cNvGrpSpPr/>
          <p:nvPr/>
        </p:nvGrpSpPr>
        <p:grpSpPr>
          <a:xfrm>
            <a:off x="8089940" y="561326"/>
            <a:ext cx="423413" cy="421569"/>
            <a:chOff x="7703675" y="2541175"/>
            <a:chExt cx="499425" cy="497250"/>
          </a:xfrm>
        </p:grpSpPr>
        <p:sp>
          <p:nvSpPr>
            <p:cNvPr id="410" name="Google Shape;410;p45"/>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5"/>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5"/>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5"/>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5"/>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45">
            <a:hlinkClick action="ppaction://hlinksldjump" r:id="rId3"/>
          </p:cNvPr>
          <p:cNvSpPr/>
          <p:nvPr/>
        </p:nvSpPr>
        <p:spPr>
          <a:xfrm>
            <a:off x="7991475" y="463300"/>
            <a:ext cx="620100" cy="617400"/>
          </a:xfrm>
          <a:prstGeom prst="snip2DiagRect">
            <a:avLst>
              <a:gd fmla="val 0" name="adj1"/>
              <a:gd fmla="val 16667" name="adj2"/>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408"/>
                                        </p:tgtEl>
                                        <p:attrNameLst>
                                          <p:attrName>style.visibility</p:attrName>
                                        </p:attrNameLst>
                                      </p:cBhvr>
                                      <p:to>
                                        <p:strVal val="visible"/>
                                      </p:to>
                                    </p:set>
                                    <p:anim calcmode="lin" valueType="num">
                                      <p:cBhvr additive="base">
                                        <p:cTn dur="1000"/>
                                        <p:tgtEl>
                                          <p:spTgt spid="408"/>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800"/>
                                        <p:tgtEl>
                                          <p:spTgt spid="4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grpSp>
        <p:nvGrpSpPr>
          <p:cNvPr id="421" name="Google Shape;421;p46"/>
          <p:cNvGrpSpPr/>
          <p:nvPr/>
        </p:nvGrpSpPr>
        <p:grpSpPr>
          <a:xfrm>
            <a:off x="1769814" y="219677"/>
            <a:ext cx="5820488" cy="4219373"/>
            <a:chOff x="238125" y="1676700"/>
            <a:chExt cx="2045650" cy="1779275"/>
          </a:xfrm>
        </p:grpSpPr>
        <p:sp>
          <p:nvSpPr>
            <p:cNvPr id="422" name="Google Shape;422;p46"/>
            <p:cNvSpPr/>
            <p:nvPr/>
          </p:nvSpPr>
          <p:spPr>
            <a:xfrm>
              <a:off x="1006875" y="3190025"/>
              <a:ext cx="508150" cy="247100"/>
            </a:xfrm>
            <a:custGeom>
              <a:rect b="b" l="l" r="r" t="t"/>
              <a:pathLst>
                <a:path extrusionOk="0" h="9884" w="20326">
                  <a:moveTo>
                    <a:pt x="2967" y="0"/>
                  </a:moveTo>
                  <a:lnTo>
                    <a:pt x="0" y="9884"/>
                  </a:lnTo>
                  <a:lnTo>
                    <a:pt x="20325" y="9884"/>
                  </a:lnTo>
                  <a:lnTo>
                    <a:pt x="1735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6"/>
            <p:cNvSpPr/>
            <p:nvPr/>
          </p:nvSpPr>
          <p:spPr>
            <a:xfrm>
              <a:off x="1021625" y="3190025"/>
              <a:ext cx="452425" cy="197525"/>
            </a:xfrm>
            <a:custGeom>
              <a:rect b="b" l="l" r="r" t="t"/>
              <a:pathLst>
                <a:path extrusionOk="0" h="7901" w="18097">
                  <a:moveTo>
                    <a:pt x="2377" y="0"/>
                  </a:moveTo>
                  <a:lnTo>
                    <a:pt x="0" y="7901"/>
                  </a:lnTo>
                  <a:cubicBezTo>
                    <a:pt x="6032" y="6753"/>
                    <a:pt x="12064" y="5557"/>
                    <a:pt x="18096" y="4442"/>
                  </a:cubicBezTo>
                  <a:lnTo>
                    <a:pt x="16769"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6"/>
            <p:cNvSpPr/>
            <p:nvPr/>
          </p:nvSpPr>
          <p:spPr>
            <a:xfrm>
              <a:off x="968750" y="3417450"/>
              <a:ext cx="584375" cy="38525"/>
            </a:xfrm>
            <a:custGeom>
              <a:rect b="b" l="l" r="r" t="t"/>
              <a:pathLst>
                <a:path extrusionOk="0" h="1541" w="23375">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6"/>
            <p:cNvSpPr/>
            <p:nvPr/>
          </p:nvSpPr>
          <p:spPr>
            <a:xfrm>
              <a:off x="238125" y="1777900"/>
              <a:ext cx="2045650" cy="1461300"/>
            </a:xfrm>
            <a:custGeom>
              <a:rect b="b" l="l" r="r" t="t"/>
              <a:pathLst>
                <a:path extrusionOk="0" h="58452" w="81826">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6"/>
            <p:cNvSpPr/>
            <p:nvPr/>
          </p:nvSpPr>
          <p:spPr>
            <a:xfrm>
              <a:off x="238125" y="1676700"/>
              <a:ext cx="2045650" cy="1390400"/>
            </a:xfrm>
            <a:custGeom>
              <a:rect b="b" l="l" r="r" t="t"/>
              <a:pathLst>
                <a:path extrusionOk="0" h="55616" w="81826">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6"/>
            <p:cNvSpPr/>
            <p:nvPr/>
          </p:nvSpPr>
          <p:spPr>
            <a:xfrm>
              <a:off x="346300" y="1773800"/>
              <a:ext cx="1829300" cy="1140050"/>
            </a:xfrm>
            <a:custGeom>
              <a:rect b="b" l="l" r="r" t="t"/>
              <a:pathLst>
                <a:path extrusionOk="0" h="45602" w="73172">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6"/>
            <p:cNvSpPr/>
            <p:nvPr/>
          </p:nvSpPr>
          <p:spPr>
            <a:xfrm>
              <a:off x="1244550" y="1708650"/>
              <a:ext cx="28700" cy="24925"/>
            </a:xfrm>
            <a:custGeom>
              <a:rect b="b" l="l" r="r" t="t"/>
              <a:pathLst>
                <a:path extrusionOk="0" h="997" w="1148">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29" name="Google Shape;429;p46"/>
          <p:cNvPicPr preferRelativeResize="0"/>
          <p:nvPr/>
        </p:nvPicPr>
        <p:blipFill>
          <a:blip r:embed="rId3">
            <a:alphaModFix/>
          </a:blip>
          <a:stretch>
            <a:fillRect/>
          </a:stretch>
        </p:blipFill>
        <p:spPr>
          <a:xfrm>
            <a:off x="2072913" y="432055"/>
            <a:ext cx="5214299" cy="2733945"/>
          </a:xfrm>
          <a:prstGeom prst="rect">
            <a:avLst/>
          </a:prstGeom>
          <a:noFill/>
          <a:ln>
            <a:noFill/>
          </a:ln>
        </p:spPr>
      </p:pic>
      <p:sp>
        <p:nvSpPr>
          <p:cNvPr id="430" name="Google Shape;430;p46"/>
          <p:cNvSpPr txBox="1"/>
          <p:nvPr/>
        </p:nvSpPr>
        <p:spPr>
          <a:xfrm>
            <a:off x="1747800" y="4064875"/>
            <a:ext cx="6272100" cy="13077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Clr>
                <a:schemeClr val="dk1"/>
              </a:buClr>
              <a:buSzPts val="1100"/>
              <a:buFont typeface="Arial"/>
              <a:buNone/>
            </a:pPr>
            <a:r>
              <a:rPr lang="en" sz="3000">
                <a:solidFill>
                  <a:schemeClr val="dk1"/>
                </a:solidFill>
                <a:latin typeface="Roboto Condensed"/>
                <a:ea typeface="Roboto Condensed"/>
                <a:cs typeface="Roboto Condensed"/>
                <a:sym typeface="Roboto Condensed"/>
              </a:rPr>
              <a:t>  AlphaGo             V.S.</a:t>
            </a:r>
            <a:r>
              <a:rPr lang="en" sz="4150">
                <a:solidFill>
                  <a:schemeClr val="dk1"/>
                </a:solidFill>
                <a:latin typeface="Roboto Condensed"/>
                <a:ea typeface="Roboto Condensed"/>
                <a:cs typeface="Roboto Condensed"/>
                <a:sym typeface="Roboto Condensed"/>
              </a:rPr>
              <a:t>            </a:t>
            </a:r>
            <a:r>
              <a:rPr lang="en" sz="2250">
                <a:solidFill>
                  <a:schemeClr val="dk1"/>
                </a:solidFill>
                <a:latin typeface="Roboto Condensed"/>
                <a:ea typeface="Roboto Condensed"/>
                <a:cs typeface="Roboto Condensed"/>
                <a:sym typeface="Roboto Condensed"/>
              </a:rPr>
              <a:t>李世乭</a:t>
            </a:r>
            <a:endParaRPr sz="5050">
              <a:solidFill>
                <a:schemeClr val="dk1"/>
              </a:solidFill>
              <a:latin typeface="Roboto Condensed"/>
              <a:ea typeface="Roboto Condensed"/>
              <a:cs typeface="Roboto Condensed"/>
              <a:sym typeface="Roboto Condensed"/>
            </a:endParaRPr>
          </a:p>
          <a:p>
            <a:pPr indent="0" lvl="0" marL="0" rtl="0" algn="l">
              <a:spcBef>
                <a:spcPts val="600"/>
              </a:spcBef>
              <a:spcAft>
                <a:spcPts val="0"/>
              </a:spcAft>
              <a:buNone/>
            </a:pPr>
            <a:r>
              <a:t/>
            </a:r>
            <a:endParaRPr>
              <a:latin typeface="Roboto Condensed Light"/>
              <a:ea typeface="Roboto Condensed Light"/>
              <a:cs typeface="Roboto Condensed Light"/>
              <a:sym typeface="Roboto Condensed Light"/>
            </a:endParaRPr>
          </a:p>
        </p:txBody>
      </p:sp>
      <p:sp>
        <p:nvSpPr>
          <p:cNvPr id="431" name="Google Shape;431;p46"/>
          <p:cNvSpPr txBox="1"/>
          <p:nvPr/>
        </p:nvSpPr>
        <p:spPr>
          <a:xfrm>
            <a:off x="189750" y="3555500"/>
            <a:ext cx="1727700" cy="165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432" name="Google Shape;432;p46"/>
          <p:cNvSpPr txBox="1"/>
          <p:nvPr/>
        </p:nvSpPr>
        <p:spPr>
          <a:xfrm>
            <a:off x="389500" y="549300"/>
            <a:ext cx="2207100" cy="203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433" name="Google Shape;433;p46"/>
          <p:cNvSpPr txBox="1"/>
          <p:nvPr/>
        </p:nvSpPr>
        <p:spPr>
          <a:xfrm>
            <a:off x="235325" y="3765175"/>
            <a:ext cx="2745600" cy="13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434" name="Google Shape;434;p46"/>
          <p:cNvSpPr txBox="1"/>
          <p:nvPr/>
        </p:nvSpPr>
        <p:spPr>
          <a:xfrm>
            <a:off x="1068650" y="3695325"/>
            <a:ext cx="1587900" cy="130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pic>
        <p:nvPicPr>
          <p:cNvPr id="435" name="Google Shape;435;p46"/>
          <p:cNvPicPr preferRelativeResize="0"/>
          <p:nvPr/>
        </p:nvPicPr>
        <p:blipFill>
          <a:blip r:embed="rId4">
            <a:alphaModFix/>
          </a:blip>
          <a:stretch>
            <a:fillRect/>
          </a:stretch>
        </p:blipFill>
        <p:spPr>
          <a:xfrm>
            <a:off x="-723600" y="3345775"/>
            <a:ext cx="4374175" cy="2098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35"/>
                                        </p:tgtEl>
                                        <p:attrNameLst>
                                          <p:attrName>style.visibility</p:attrName>
                                        </p:attrNameLst>
                                      </p:cBhvr>
                                      <p:to>
                                        <p:strVal val="visible"/>
                                      </p:to>
                                    </p:set>
                                    <p:anim calcmode="lin" valueType="num">
                                      <p:cBhvr additive="base">
                                        <p:cTn dur="1000"/>
                                        <p:tgtEl>
                                          <p:spTgt spid="43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cxnSp>
        <p:nvCxnSpPr>
          <p:cNvPr id="440" name="Google Shape;440;p47"/>
          <p:cNvCxnSpPr/>
          <p:nvPr/>
        </p:nvCxnSpPr>
        <p:spPr>
          <a:xfrm rot="10800000">
            <a:off x="3290125" y="4228975"/>
            <a:ext cx="0" cy="937800"/>
          </a:xfrm>
          <a:prstGeom prst="straightConnector1">
            <a:avLst/>
          </a:prstGeom>
          <a:noFill/>
          <a:ln cap="flat" cmpd="sng" w="9525">
            <a:solidFill>
              <a:srgbClr val="434343"/>
            </a:solidFill>
            <a:prstDash val="solid"/>
            <a:round/>
            <a:headEnd len="med" w="med" type="none"/>
            <a:tailEnd len="med" w="med" type="none"/>
          </a:ln>
        </p:spPr>
      </p:cxnSp>
      <p:sp>
        <p:nvSpPr>
          <p:cNvPr id="441" name="Google Shape;441;p47"/>
          <p:cNvSpPr txBox="1"/>
          <p:nvPr/>
        </p:nvSpPr>
        <p:spPr>
          <a:xfrm>
            <a:off x="2746525" y="239700"/>
            <a:ext cx="3575400" cy="11976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en" sz="3600">
                <a:solidFill>
                  <a:schemeClr val="dk1"/>
                </a:solidFill>
                <a:latin typeface="Georgia"/>
                <a:ea typeface="Georgia"/>
                <a:cs typeface="Georgia"/>
                <a:sym typeface="Georgia"/>
              </a:rPr>
              <a:t>AlphaGo是什麼?</a:t>
            </a:r>
            <a:endParaRPr sz="3600">
              <a:solidFill>
                <a:schemeClr val="dk1"/>
              </a:solidFill>
              <a:latin typeface="Georgia"/>
              <a:ea typeface="Georgia"/>
              <a:cs typeface="Georgia"/>
              <a:sym typeface="Georgia"/>
            </a:endParaRPr>
          </a:p>
          <a:p>
            <a:pPr indent="0" lvl="0" marL="0" rtl="0" algn="l">
              <a:spcBef>
                <a:spcPts val="600"/>
              </a:spcBef>
              <a:spcAft>
                <a:spcPts val="0"/>
              </a:spcAft>
              <a:buNone/>
            </a:pPr>
            <a:r>
              <a:t/>
            </a:r>
            <a:endParaRPr>
              <a:latin typeface="Roboto Condensed Light"/>
              <a:ea typeface="Roboto Condensed Light"/>
              <a:cs typeface="Roboto Condensed Light"/>
              <a:sym typeface="Roboto Condensed Light"/>
            </a:endParaRPr>
          </a:p>
        </p:txBody>
      </p:sp>
      <p:sp>
        <p:nvSpPr>
          <p:cNvPr id="442" name="Google Shape;442;p47"/>
          <p:cNvSpPr txBox="1"/>
          <p:nvPr/>
        </p:nvSpPr>
        <p:spPr>
          <a:xfrm>
            <a:off x="539325" y="1238425"/>
            <a:ext cx="66315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Roboto Condensed Light"/>
                <a:ea typeface="Roboto Condensed Light"/>
                <a:cs typeface="Roboto Condensed Light"/>
                <a:sym typeface="Roboto Condensed Light"/>
              </a:rPr>
              <a:t>是於2014年開始由英國倫敦Google DeepMind開發的人工智慧圍棋軟體使用了蒙地卡羅樹搜尋與兩個深度神經網路相結合的方法，稱為半監督學習機制，一個是以藉助估值網路來評估大量的選點，一個是藉助走棋網路來選擇落子，並使用強化學習進一步改善它。</a:t>
            </a:r>
            <a:endParaRPr sz="1900">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440"/>
                                        </p:tgtEl>
                                        <p:attrNameLst>
                                          <p:attrName>style.visibility</p:attrName>
                                        </p:attrNameLst>
                                      </p:cBhvr>
                                      <p:to>
                                        <p:strVal val="visible"/>
                                      </p:to>
                                    </p:set>
                                    <p:anim calcmode="lin" valueType="num">
                                      <p:cBhvr additive="base">
                                        <p:cTn dur="1000"/>
                                        <p:tgtEl>
                                          <p:spTgt spid="44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0"/>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大綱</a:t>
            </a:r>
            <a:endParaRPr/>
          </a:p>
          <a:p>
            <a:pPr indent="0" lvl="0" marL="0" rtl="0" algn="l">
              <a:spcBef>
                <a:spcPts val="0"/>
              </a:spcBef>
              <a:spcAft>
                <a:spcPts val="0"/>
              </a:spcAft>
              <a:buNone/>
            </a:pPr>
            <a:r>
              <a:t/>
            </a:r>
            <a:endParaRPr/>
          </a:p>
        </p:txBody>
      </p:sp>
      <p:sp>
        <p:nvSpPr>
          <p:cNvPr id="152" name="Google Shape;152;p30">
            <a:hlinkClick action="ppaction://hlinksldjump" r:id="rId3"/>
          </p:cNvPr>
          <p:cNvSpPr txBox="1"/>
          <p:nvPr>
            <p:ph idx="5" type="title"/>
          </p:nvPr>
        </p:nvSpPr>
        <p:spPr>
          <a:xfrm>
            <a:off x="2105406" y="251371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153" name="Google Shape;153;p30">
            <a:hlinkClick action="ppaction://hlinksldjump" r:id="rId4"/>
          </p:cNvPr>
          <p:cNvSpPr txBox="1"/>
          <p:nvPr>
            <p:ph idx="3" type="title"/>
          </p:nvPr>
        </p:nvSpPr>
        <p:spPr>
          <a:xfrm>
            <a:off x="2118448" y="57099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54" name="Google Shape;154;p30">
            <a:hlinkClick action="ppaction://hlinksldjump" r:id="rId5"/>
          </p:cNvPr>
          <p:cNvSpPr txBox="1"/>
          <p:nvPr>
            <p:ph idx="4" type="title"/>
          </p:nvPr>
        </p:nvSpPr>
        <p:spPr>
          <a:xfrm>
            <a:off x="2105406" y="1542355"/>
            <a:ext cx="11076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55" name="Google Shape;155;p30">
            <a:hlinkClick action="ppaction://hlinksldjump" r:id="rId6"/>
          </p:cNvPr>
          <p:cNvSpPr txBox="1"/>
          <p:nvPr>
            <p:ph idx="6" type="title"/>
          </p:nvPr>
        </p:nvSpPr>
        <p:spPr>
          <a:xfrm>
            <a:off x="5922008" y="2119185"/>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56" name="Google Shape;156;p30">
            <a:hlinkClick action="ppaction://hlinksldjump" r:id="rId7"/>
          </p:cNvPr>
          <p:cNvSpPr txBox="1"/>
          <p:nvPr>
            <p:ph idx="7" type="title"/>
          </p:nvPr>
        </p:nvSpPr>
        <p:spPr>
          <a:xfrm>
            <a:off x="5922008" y="3138883"/>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57" name="Google Shape;157;p30">
            <a:hlinkClick/>
          </p:cNvPr>
          <p:cNvSpPr txBox="1"/>
          <p:nvPr>
            <p:ph idx="8" type="title"/>
          </p:nvPr>
        </p:nvSpPr>
        <p:spPr>
          <a:xfrm>
            <a:off x="5922008" y="4158581"/>
            <a:ext cx="10722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58" name="Google Shape;158;p30"/>
          <p:cNvSpPr txBox="1"/>
          <p:nvPr>
            <p:ph idx="13" type="subTitle"/>
          </p:nvPr>
        </p:nvSpPr>
        <p:spPr>
          <a:xfrm>
            <a:off x="1181849" y="1614600"/>
            <a:ext cx="13959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latin typeface="Roboto Condensed"/>
                <a:ea typeface="Roboto Condensed"/>
                <a:cs typeface="Roboto Condensed"/>
                <a:sym typeface="Roboto Condensed"/>
              </a:rPr>
              <a:t>AI發展史</a:t>
            </a:r>
            <a:endParaRPr sz="1700">
              <a:latin typeface="Roboto Condensed"/>
              <a:ea typeface="Roboto Condensed"/>
              <a:cs typeface="Roboto Condensed"/>
              <a:sym typeface="Roboto Condensed"/>
            </a:endParaRPr>
          </a:p>
        </p:txBody>
      </p:sp>
      <p:sp>
        <p:nvSpPr>
          <p:cNvPr id="159" name="Google Shape;159;p30"/>
          <p:cNvSpPr txBox="1"/>
          <p:nvPr>
            <p:ph idx="15" type="subTitle"/>
          </p:nvPr>
        </p:nvSpPr>
        <p:spPr>
          <a:xfrm>
            <a:off x="1106996" y="2607765"/>
            <a:ext cx="1674300" cy="5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700">
                <a:solidFill>
                  <a:schemeClr val="hlink"/>
                </a:solidFill>
                <a:latin typeface="Roboto Condensed"/>
                <a:ea typeface="Roboto Condensed"/>
                <a:cs typeface="Roboto Condensed"/>
                <a:sym typeface="Roboto Condensed"/>
              </a:rPr>
              <a:t>現今應用</a:t>
            </a:r>
            <a:endParaRPr sz="1700">
              <a:solidFill>
                <a:schemeClr val="hlink"/>
              </a:solidFill>
              <a:latin typeface="Roboto Condensed"/>
              <a:ea typeface="Roboto Condensed"/>
              <a:cs typeface="Roboto Condensed"/>
              <a:sym typeface="Roboto Condensed"/>
            </a:endParaRPr>
          </a:p>
          <a:p>
            <a:pPr indent="0" lvl="0" marL="0" rtl="0" algn="r">
              <a:spcBef>
                <a:spcPts val="0"/>
              </a:spcBef>
              <a:spcAft>
                <a:spcPts val="0"/>
              </a:spcAft>
              <a:buNone/>
            </a:pPr>
            <a:r>
              <a:t/>
            </a:r>
            <a:endParaRPr sz="1700"/>
          </a:p>
        </p:txBody>
      </p:sp>
      <p:sp>
        <p:nvSpPr>
          <p:cNvPr id="160" name="Google Shape;160;p30"/>
          <p:cNvSpPr txBox="1"/>
          <p:nvPr>
            <p:ph idx="17" type="subTitle"/>
          </p:nvPr>
        </p:nvSpPr>
        <p:spPr>
          <a:xfrm>
            <a:off x="6811558" y="2186988"/>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Roboto Condensed"/>
                <a:ea typeface="Roboto Condensed"/>
                <a:cs typeface="Roboto Condensed"/>
                <a:sym typeface="Roboto Condensed"/>
              </a:rPr>
              <a:t>AI的展望</a:t>
            </a:r>
            <a:endParaRPr sz="1700">
              <a:latin typeface="Roboto Condensed"/>
              <a:ea typeface="Roboto Condensed"/>
              <a:cs typeface="Roboto Condensed"/>
              <a:sym typeface="Roboto Condensed"/>
            </a:endParaRPr>
          </a:p>
        </p:txBody>
      </p:sp>
      <p:sp>
        <p:nvSpPr>
          <p:cNvPr id="161" name="Google Shape;161;p30"/>
          <p:cNvSpPr txBox="1"/>
          <p:nvPr>
            <p:ph idx="19" type="subTitle"/>
          </p:nvPr>
        </p:nvSpPr>
        <p:spPr>
          <a:xfrm>
            <a:off x="6811558" y="3205076"/>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chemeClr val="hlink"/>
                </a:solidFill>
                <a:latin typeface="Roboto Condensed"/>
                <a:ea typeface="Roboto Condensed"/>
                <a:cs typeface="Roboto Condensed"/>
                <a:sym typeface="Roboto Condensed"/>
              </a:rPr>
              <a:t>AI捉迷藏</a:t>
            </a:r>
            <a:endParaRPr>
              <a:latin typeface="Roboto Condensed"/>
              <a:ea typeface="Roboto Condensed"/>
              <a:cs typeface="Roboto Condensed"/>
              <a:sym typeface="Roboto Condensed"/>
            </a:endParaRPr>
          </a:p>
          <a:p>
            <a:pPr indent="0" lvl="0" marL="0" rtl="0" algn="l">
              <a:spcBef>
                <a:spcPts val="0"/>
              </a:spcBef>
              <a:spcAft>
                <a:spcPts val="0"/>
              </a:spcAft>
              <a:buNone/>
            </a:pPr>
            <a:r>
              <a:t/>
            </a:r>
            <a:endParaRPr/>
          </a:p>
        </p:txBody>
      </p:sp>
      <p:sp>
        <p:nvSpPr>
          <p:cNvPr id="162" name="Google Shape;162;p30"/>
          <p:cNvSpPr txBox="1"/>
          <p:nvPr>
            <p:ph idx="21" type="subTitle"/>
          </p:nvPr>
        </p:nvSpPr>
        <p:spPr>
          <a:xfrm>
            <a:off x="6811558" y="4223157"/>
            <a:ext cx="16743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Roboto Condensed"/>
                <a:ea typeface="Roboto Condensed"/>
                <a:cs typeface="Roboto Condensed"/>
                <a:sym typeface="Roboto Condensed"/>
              </a:rPr>
              <a:t>Alphago vs.</a:t>
            </a:r>
            <a:r>
              <a:rPr lang="en" sz="1700">
                <a:latin typeface="Roboto Condensed"/>
                <a:ea typeface="Roboto Condensed"/>
                <a:cs typeface="Roboto Condensed"/>
                <a:sym typeface="Roboto Condensed"/>
              </a:rPr>
              <a:t>棋王</a:t>
            </a:r>
            <a:endParaRPr sz="1700">
              <a:latin typeface="Roboto Condensed"/>
              <a:ea typeface="Roboto Condensed"/>
              <a:cs typeface="Roboto Condensed"/>
              <a:sym typeface="Roboto Condensed"/>
            </a:endParaRPr>
          </a:p>
        </p:txBody>
      </p:sp>
      <p:cxnSp>
        <p:nvCxnSpPr>
          <p:cNvPr id="163" name="Google Shape;163;p30"/>
          <p:cNvCxnSpPr/>
          <p:nvPr/>
        </p:nvCxnSpPr>
        <p:spPr>
          <a:xfrm>
            <a:off x="3297225" y="0"/>
            <a:ext cx="0" cy="2393700"/>
          </a:xfrm>
          <a:prstGeom prst="straightConnector1">
            <a:avLst/>
          </a:prstGeom>
          <a:noFill/>
          <a:ln cap="flat" cmpd="sng" w="9525">
            <a:solidFill>
              <a:srgbClr val="595959"/>
            </a:solidFill>
            <a:prstDash val="solid"/>
            <a:round/>
            <a:headEnd len="med" w="med" type="none"/>
            <a:tailEnd len="med" w="med" type="none"/>
          </a:ln>
        </p:spPr>
      </p:cxnSp>
      <p:cxnSp>
        <p:nvCxnSpPr>
          <p:cNvPr id="164" name="Google Shape;164;p30"/>
          <p:cNvCxnSpPr/>
          <p:nvPr/>
        </p:nvCxnSpPr>
        <p:spPr>
          <a:xfrm>
            <a:off x="5861950" y="3131400"/>
            <a:ext cx="0" cy="2030100"/>
          </a:xfrm>
          <a:prstGeom prst="straightConnector1">
            <a:avLst/>
          </a:prstGeom>
          <a:noFill/>
          <a:ln cap="flat" cmpd="sng" w="9525">
            <a:solidFill>
              <a:srgbClr val="595959"/>
            </a:solidFill>
            <a:prstDash val="solid"/>
            <a:round/>
            <a:headEnd len="med" w="med" type="none"/>
            <a:tailEnd len="med" w="med" type="none"/>
          </a:ln>
        </p:spPr>
      </p:cxnSp>
      <p:sp>
        <p:nvSpPr>
          <p:cNvPr id="165" name="Google Shape;165;p30"/>
          <p:cNvSpPr txBox="1"/>
          <p:nvPr/>
        </p:nvSpPr>
        <p:spPr>
          <a:xfrm>
            <a:off x="1431175" y="629050"/>
            <a:ext cx="1193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Condensed"/>
                <a:ea typeface="Roboto Condensed"/>
                <a:cs typeface="Roboto Condensed"/>
                <a:sym typeface="Roboto Condensed"/>
              </a:rPr>
              <a:t>什麼是AI?</a:t>
            </a:r>
            <a:endParaRPr sz="1800">
              <a:latin typeface="Roboto Condensed"/>
              <a:ea typeface="Roboto Condensed"/>
              <a:cs typeface="Roboto Condensed"/>
              <a:sym typeface="Roboto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63"/>
                                        </p:tgtEl>
                                        <p:attrNameLst>
                                          <p:attrName>style.visibility</p:attrName>
                                        </p:attrNameLst>
                                      </p:cBhvr>
                                      <p:to>
                                        <p:strVal val="visible"/>
                                      </p:to>
                                    </p:set>
                                    <p:anim calcmode="lin" valueType="num">
                                      <p:cBhvr additive="base">
                                        <p:cTn dur="1000"/>
                                        <p:tgtEl>
                                          <p:spTgt spid="16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1000"/>
                                        <p:tgtEl>
                                          <p:spTgt spid="164"/>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8"/>
          <p:cNvSpPr txBox="1"/>
          <p:nvPr>
            <p:ph type="ctrTitle"/>
          </p:nvPr>
        </p:nvSpPr>
        <p:spPr>
          <a:xfrm>
            <a:off x="1907600" y="352850"/>
            <a:ext cx="5271600" cy="9462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600"/>
              </a:spcAft>
              <a:buClr>
                <a:schemeClr val="dk1"/>
              </a:buClr>
              <a:buSzPts val="1100"/>
              <a:buFont typeface="Arial"/>
              <a:buNone/>
            </a:pPr>
            <a:r>
              <a:rPr b="0" lang="en" sz="3600">
                <a:solidFill>
                  <a:schemeClr val="dk1"/>
                </a:solidFill>
                <a:latin typeface="Georgia"/>
                <a:ea typeface="Georgia"/>
                <a:cs typeface="Georgia"/>
                <a:sym typeface="Georgia"/>
              </a:rPr>
              <a:t>   </a:t>
            </a:r>
            <a:r>
              <a:rPr b="0" lang="en" sz="3600">
                <a:solidFill>
                  <a:schemeClr val="dk1"/>
                </a:solidFill>
                <a:latin typeface="Georgia"/>
                <a:ea typeface="Georgia"/>
                <a:cs typeface="Georgia"/>
                <a:sym typeface="Georgia"/>
              </a:rPr>
              <a:t>AlphaGo的優勢?</a:t>
            </a:r>
            <a:endParaRPr/>
          </a:p>
        </p:txBody>
      </p:sp>
      <p:sp>
        <p:nvSpPr>
          <p:cNvPr id="448" name="Google Shape;448;p48"/>
          <p:cNvSpPr txBox="1"/>
          <p:nvPr/>
        </p:nvSpPr>
        <p:spPr>
          <a:xfrm>
            <a:off x="649175" y="1368275"/>
            <a:ext cx="586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
        <p:nvSpPr>
          <p:cNvPr id="449" name="Google Shape;449;p48"/>
          <p:cNvSpPr txBox="1"/>
          <p:nvPr/>
        </p:nvSpPr>
        <p:spPr>
          <a:xfrm>
            <a:off x="359550" y="1448175"/>
            <a:ext cx="5453100" cy="25242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Font typeface="Roboto Condensed Light"/>
              <a:buChar char="●"/>
            </a:pPr>
            <a:r>
              <a:rPr lang="en" sz="1900">
                <a:latin typeface="Roboto Condensed Light"/>
                <a:ea typeface="Roboto Condensed Light"/>
                <a:cs typeface="Roboto Condensed Light"/>
                <a:sym typeface="Roboto Condensed Light"/>
              </a:rPr>
              <a:t>憑藉大量儲備的棋局透過勝負率來判斷下一步，以作為計算方向極大提高了計算效率</a:t>
            </a:r>
            <a:endParaRPr sz="1900">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1900">
              <a:latin typeface="Roboto Condensed Light"/>
              <a:ea typeface="Roboto Condensed Light"/>
              <a:cs typeface="Roboto Condensed Light"/>
              <a:sym typeface="Roboto Condensed Light"/>
            </a:endParaRPr>
          </a:p>
          <a:p>
            <a:pPr indent="-349250" lvl="0" marL="457200" rtl="0" algn="l">
              <a:spcBef>
                <a:spcPts val="0"/>
              </a:spcBef>
              <a:spcAft>
                <a:spcPts val="0"/>
              </a:spcAft>
              <a:buSzPts val="1900"/>
              <a:buFont typeface="Roboto Condensed Light"/>
              <a:buChar char="●"/>
            </a:pPr>
            <a:r>
              <a:rPr lang="en" sz="1900">
                <a:latin typeface="Roboto Condensed Light"/>
                <a:ea typeface="Roboto Condensed Light"/>
                <a:cs typeface="Roboto Condensed Light"/>
                <a:sym typeface="Roboto Condensed Light"/>
              </a:rPr>
              <a:t>沒有情緒波動能高度集中會選擇最佳落子著手</a:t>
            </a:r>
            <a:endParaRPr sz="19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900">
              <a:latin typeface="Roboto Condensed Light"/>
              <a:ea typeface="Roboto Condensed Light"/>
              <a:cs typeface="Roboto Condensed Light"/>
              <a:sym typeface="Roboto Condensed Light"/>
            </a:endParaRPr>
          </a:p>
          <a:p>
            <a:pPr indent="-349250" lvl="0" marL="457200" rtl="0" algn="l">
              <a:spcBef>
                <a:spcPts val="0"/>
              </a:spcBef>
              <a:spcAft>
                <a:spcPts val="0"/>
              </a:spcAft>
              <a:buSzPts val="1900"/>
              <a:buFont typeface="Roboto Condensed Light"/>
              <a:buChar char="●"/>
            </a:pPr>
            <a:r>
              <a:rPr lang="en" sz="1900">
                <a:latin typeface="Roboto Condensed Light"/>
                <a:ea typeface="Roboto Condensed Light"/>
                <a:cs typeface="Roboto Condensed Light"/>
                <a:sym typeface="Roboto Condensed Light"/>
              </a:rPr>
              <a:t>具深度學習功能可從20.30萬個棋中判斷出前20個最好的棋步</a:t>
            </a:r>
            <a:endParaRPr sz="1900">
              <a:latin typeface="Roboto Condensed Light"/>
              <a:ea typeface="Roboto Condensed Light"/>
              <a:cs typeface="Roboto Condensed Light"/>
              <a:sym typeface="Roboto Condensed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9"/>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謝謝你們的聆聽</a:t>
            </a:r>
            <a:endParaRPr/>
          </a:p>
        </p:txBody>
      </p:sp>
      <p:cxnSp>
        <p:nvCxnSpPr>
          <p:cNvPr id="455" name="Google Shape;455;p49"/>
          <p:cNvCxnSpPr/>
          <p:nvPr/>
        </p:nvCxnSpPr>
        <p:spPr>
          <a:xfrm rot="10800000">
            <a:off x="8156400" y="630088"/>
            <a:ext cx="1236300" cy="0"/>
          </a:xfrm>
          <a:prstGeom prst="straightConnector1">
            <a:avLst/>
          </a:prstGeom>
          <a:noFill/>
          <a:ln cap="flat" cmpd="sng" w="9525">
            <a:solidFill>
              <a:srgbClr val="595959"/>
            </a:solidFill>
            <a:prstDash val="solid"/>
            <a:round/>
            <a:headEnd len="med" w="med" type="none"/>
            <a:tailEnd len="med" w="med" type="none"/>
          </a:ln>
        </p:spPr>
      </p:cxnSp>
      <p:cxnSp>
        <p:nvCxnSpPr>
          <p:cNvPr id="456" name="Google Shape;456;p49"/>
          <p:cNvCxnSpPr/>
          <p:nvPr/>
        </p:nvCxnSpPr>
        <p:spPr>
          <a:xfrm rot="10800000">
            <a:off x="-125" y="4765850"/>
            <a:ext cx="958500" cy="0"/>
          </a:xfrm>
          <a:prstGeom prst="straightConnector1">
            <a:avLst/>
          </a:prstGeom>
          <a:noFill/>
          <a:ln cap="flat" cmpd="sng" w="9525">
            <a:solidFill>
              <a:srgbClr val="595959"/>
            </a:solidFill>
            <a:prstDash val="solid"/>
            <a:round/>
            <a:headEnd len="med" w="med" type="none"/>
            <a:tailEnd len="med" w="med" type="none"/>
          </a:ln>
        </p:spPr>
      </p:cxnSp>
      <p:sp>
        <p:nvSpPr>
          <p:cNvPr id="457" name="Google Shape;457;p49"/>
          <p:cNvSpPr txBox="1"/>
          <p:nvPr/>
        </p:nvSpPr>
        <p:spPr>
          <a:xfrm>
            <a:off x="599250" y="4094825"/>
            <a:ext cx="4094700" cy="67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456"/>
                                        </p:tgtEl>
                                        <p:attrNameLst>
                                          <p:attrName>style.visibility</p:attrName>
                                        </p:attrNameLst>
                                      </p:cBhvr>
                                      <p:to>
                                        <p:strVal val="visible"/>
                                      </p:to>
                                    </p:set>
                                    <p:anim calcmode="lin" valueType="num">
                                      <p:cBhvr additive="base">
                                        <p:cTn dur="1400"/>
                                        <p:tgtEl>
                                          <p:spTgt spid="45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55"/>
                                        </p:tgtEl>
                                        <p:attrNameLst>
                                          <p:attrName>style.visibility</p:attrName>
                                        </p:attrNameLst>
                                      </p:cBhvr>
                                      <p:to>
                                        <p:strVal val="visible"/>
                                      </p:to>
                                    </p:set>
                                    <p:anim calcmode="lin" valueType="num">
                                      <p:cBhvr additive="base">
                                        <p:cTn dur="1400"/>
                                        <p:tgtEl>
                                          <p:spTgt spid="45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1">
            <a:hlinkClick action="ppaction://hlinksldjump" r:id="rId3"/>
          </p:cNvPr>
          <p:cNvSpPr/>
          <p:nvPr/>
        </p:nvSpPr>
        <p:spPr>
          <a:xfrm>
            <a:off x="7991475" y="463300"/>
            <a:ext cx="620100" cy="617400"/>
          </a:xfrm>
          <a:prstGeom prst="snip2DiagRect">
            <a:avLst>
              <a:gd fmla="val 0" name="adj1"/>
              <a:gd fmla="val 16667" name="adj2"/>
            </a:avLst>
          </a:prstGeom>
          <a:solidFill>
            <a:schemeClr val="accent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1"/>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甚麼是AI</a:t>
            </a:r>
            <a:endParaRPr/>
          </a:p>
        </p:txBody>
      </p:sp>
      <p:sp>
        <p:nvSpPr>
          <p:cNvPr id="172" name="Google Shape;172;p31"/>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cxnSp>
        <p:nvCxnSpPr>
          <p:cNvPr id="173" name="Google Shape;173;p31"/>
          <p:cNvCxnSpPr/>
          <p:nvPr/>
        </p:nvCxnSpPr>
        <p:spPr>
          <a:xfrm>
            <a:off x="0" y="4028275"/>
            <a:ext cx="1561500" cy="0"/>
          </a:xfrm>
          <a:prstGeom prst="straightConnector1">
            <a:avLst/>
          </a:prstGeom>
          <a:noFill/>
          <a:ln cap="flat" cmpd="sng" w="9525">
            <a:solidFill>
              <a:srgbClr val="434343"/>
            </a:solidFill>
            <a:prstDash val="solid"/>
            <a:round/>
            <a:headEnd len="med" w="med" type="none"/>
            <a:tailEnd len="med" w="med" type="none"/>
          </a:ln>
        </p:spPr>
      </p:cxnSp>
      <p:grpSp>
        <p:nvGrpSpPr>
          <p:cNvPr id="174" name="Google Shape;174;p31"/>
          <p:cNvGrpSpPr/>
          <p:nvPr/>
        </p:nvGrpSpPr>
        <p:grpSpPr>
          <a:xfrm>
            <a:off x="8089940" y="561326"/>
            <a:ext cx="423413" cy="421569"/>
            <a:chOff x="7703675" y="2541175"/>
            <a:chExt cx="499425" cy="497250"/>
          </a:xfrm>
        </p:grpSpPr>
        <p:sp>
          <p:nvSpPr>
            <p:cNvPr id="175" name="Google Shape;175;p31"/>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1"/>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1"/>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1"/>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1"/>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73"/>
                                        </p:tgtEl>
                                        <p:attrNameLst>
                                          <p:attrName>style.visibility</p:attrName>
                                        </p:attrNameLst>
                                      </p:cBhvr>
                                      <p:to>
                                        <p:strVal val="visible"/>
                                      </p:to>
                                    </p:set>
                                    <p:anim calcmode="lin" valueType="num">
                                      <p:cBhvr additive="base">
                                        <p:cTn dur="1000"/>
                                        <p:tgtEl>
                                          <p:spTgt spid="17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idx="1" type="body"/>
          </p:nvPr>
        </p:nvSpPr>
        <p:spPr>
          <a:xfrm>
            <a:off x="870650" y="1144200"/>
            <a:ext cx="6919200" cy="3510600"/>
          </a:xfrm>
          <a:prstGeom prst="rect">
            <a:avLst/>
          </a:prstGeom>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chemeClr val="hlink"/>
              </a:buClr>
              <a:buSzPts val="1700"/>
              <a:buChar char="●"/>
            </a:pPr>
            <a:r>
              <a:rPr lang="en" sz="1700">
                <a:solidFill>
                  <a:schemeClr val="hlink"/>
                </a:solidFill>
              </a:rPr>
              <a:t>亦稱智械、機器智慧</a:t>
            </a:r>
            <a:endParaRPr sz="1700">
              <a:solidFill>
                <a:schemeClr val="hlink"/>
              </a:solidFill>
            </a:endParaRPr>
          </a:p>
          <a:p>
            <a:pPr indent="-336550" lvl="0" marL="457200" rtl="0" algn="l">
              <a:lnSpc>
                <a:spcPct val="100000"/>
              </a:lnSpc>
              <a:spcBef>
                <a:spcPts val="0"/>
              </a:spcBef>
              <a:spcAft>
                <a:spcPts val="0"/>
              </a:spcAft>
              <a:buClr>
                <a:schemeClr val="hlink"/>
              </a:buClr>
              <a:buSzPts val="1700"/>
              <a:buChar char="●"/>
            </a:pPr>
            <a:r>
              <a:rPr lang="en" sz="1700">
                <a:solidFill>
                  <a:schemeClr val="hlink"/>
                </a:solidFill>
              </a:rPr>
              <a:t>分為人工跟智慧</a:t>
            </a:r>
            <a:endParaRPr sz="1700">
              <a:solidFill>
                <a:schemeClr val="hlink"/>
              </a:solidFill>
            </a:endParaRPr>
          </a:p>
          <a:p>
            <a:pPr indent="-336550" lvl="0" marL="457200" rtl="0" algn="l">
              <a:lnSpc>
                <a:spcPct val="100000"/>
              </a:lnSpc>
              <a:spcBef>
                <a:spcPts val="0"/>
              </a:spcBef>
              <a:spcAft>
                <a:spcPts val="0"/>
              </a:spcAft>
              <a:buClr>
                <a:schemeClr val="hlink"/>
              </a:buClr>
              <a:buSzPts val="1700"/>
              <a:buChar char="●"/>
            </a:pPr>
            <a:r>
              <a:rPr lang="en" sz="1700">
                <a:solidFill>
                  <a:schemeClr val="hlink"/>
                </a:solidFill>
              </a:rPr>
              <a:t>分為強與弱人工智慧</a:t>
            </a:r>
            <a:endParaRPr sz="1700">
              <a:solidFill>
                <a:schemeClr val="hlink"/>
              </a:solidFill>
            </a:endParaRPr>
          </a:p>
          <a:p>
            <a:pPr indent="-336550" lvl="0" marL="457200" rtl="0" algn="l">
              <a:lnSpc>
                <a:spcPct val="100000"/>
              </a:lnSpc>
              <a:spcBef>
                <a:spcPts val="0"/>
              </a:spcBef>
              <a:spcAft>
                <a:spcPts val="0"/>
              </a:spcAft>
              <a:buClr>
                <a:schemeClr val="hlink"/>
              </a:buClr>
              <a:buSzPts val="1700"/>
              <a:buChar char="●"/>
            </a:pPr>
            <a:r>
              <a:rPr lang="en" sz="1700">
                <a:solidFill>
                  <a:schemeClr val="hlink"/>
                </a:solidFill>
              </a:rPr>
              <a:t>現今人類還不能準確的掌控</a:t>
            </a:r>
            <a:endParaRPr sz="1700">
              <a:solidFill>
                <a:schemeClr val="hlink"/>
              </a:solidFill>
            </a:endParaRPr>
          </a:p>
        </p:txBody>
      </p:sp>
      <p:sp>
        <p:nvSpPr>
          <p:cNvPr id="185" name="Google Shape;185;p3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000000"/>
                </a:solidFill>
                <a:latin typeface="Georgia"/>
                <a:ea typeface="Georgia"/>
                <a:cs typeface="Georgia"/>
                <a:sym typeface="Georgia"/>
              </a:rPr>
              <a:t>甚麼是AI?</a:t>
            </a:r>
            <a:endParaRPr sz="3600">
              <a:solidFill>
                <a:srgbClr val="000000"/>
              </a:solidFill>
              <a:latin typeface="Georgia"/>
              <a:ea typeface="Georgia"/>
              <a:cs typeface="Georgia"/>
              <a:sym typeface="Georgia"/>
            </a:endParaRPr>
          </a:p>
        </p:txBody>
      </p:sp>
      <p:pic>
        <p:nvPicPr>
          <p:cNvPr id="186" name="Google Shape;186;p32"/>
          <p:cNvPicPr preferRelativeResize="0"/>
          <p:nvPr/>
        </p:nvPicPr>
        <p:blipFill>
          <a:blip r:embed="rId3">
            <a:alphaModFix/>
          </a:blip>
          <a:stretch>
            <a:fillRect/>
          </a:stretch>
        </p:blipFill>
        <p:spPr>
          <a:xfrm>
            <a:off x="1964854" y="2921441"/>
            <a:ext cx="3994475" cy="185761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AI</a:t>
            </a:r>
            <a:r>
              <a:rPr lang="en"/>
              <a:t>發展史</a:t>
            </a:r>
            <a:endParaRPr/>
          </a:p>
        </p:txBody>
      </p:sp>
      <p:sp>
        <p:nvSpPr>
          <p:cNvPr id="192" name="Google Shape;192;p33"/>
          <p:cNvSpPr txBox="1"/>
          <p:nvPr>
            <p:ph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193" name="Google Shape;193;p33"/>
          <p:cNvCxnSpPr/>
          <p:nvPr/>
        </p:nvCxnSpPr>
        <p:spPr>
          <a:xfrm>
            <a:off x="7578325" y="4028400"/>
            <a:ext cx="1565700" cy="0"/>
          </a:xfrm>
          <a:prstGeom prst="straightConnector1">
            <a:avLst/>
          </a:prstGeom>
          <a:noFill/>
          <a:ln cap="flat" cmpd="sng" w="9525">
            <a:solidFill>
              <a:srgbClr val="434343"/>
            </a:solidFill>
            <a:prstDash val="solid"/>
            <a:round/>
            <a:headEnd len="med" w="med" type="none"/>
            <a:tailEnd len="med" w="med" type="none"/>
          </a:ln>
        </p:spPr>
      </p:cxnSp>
      <p:grpSp>
        <p:nvGrpSpPr>
          <p:cNvPr id="194" name="Google Shape;194;p33"/>
          <p:cNvGrpSpPr/>
          <p:nvPr/>
        </p:nvGrpSpPr>
        <p:grpSpPr>
          <a:xfrm>
            <a:off x="8089940" y="561326"/>
            <a:ext cx="423413" cy="421569"/>
            <a:chOff x="7703675" y="2541175"/>
            <a:chExt cx="499425" cy="497250"/>
          </a:xfrm>
        </p:grpSpPr>
        <p:sp>
          <p:nvSpPr>
            <p:cNvPr id="195" name="Google Shape;195;p33"/>
            <p:cNvSpPr/>
            <p:nvPr/>
          </p:nvSpPr>
          <p:spPr>
            <a:xfrm>
              <a:off x="7847475" y="2698600"/>
              <a:ext cx="355625" cy="339825"/>
            </a:xfrm>
            <a:custGeom>
              <a:rect b="b" l="l" r="r" t="t"/>
              <a:pathLst>
                <a:path extrusionOk="0" h="13593" w="14225">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3"/>
            <p:cNvSpPr/>
            <p:nvPr/>
          </p:nvSpPr>
          <p:spPr>
            <a:xfrm>
              <a:off x="7703675" y="2659275"/>
              <a:ext cx="323350" cy="87175"/>
            </a:xfrm>
            <a:custGeom>
              <a:rect b="b" l="l" r="r" t="t"/>
              <a:pathLst>
                <a:path extrusionOk="0" h="3487" w="12934">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3"/>
            <p:cNvSpPr/>
            <p:nvPr/>
          </p:nvSpPr>
          <p:spPr>
            <a:xfrm>
              <a:off x="7910650" y="2776925"/>
              <a:ext cx="116375" cy="87175"/>
            </a:xfrm>
            <a:custGeom>
              <a:rect b="b" l="l" r="r" t="t"/>
              <a:pathLst>
                <a:path extrusionOk="0" h="3487" w="4655">
                  <a:moveTo>
                    <a:pt x="872" y="1"/>
                  </a:moveTo>
                  <a:cubicBezTo>
                    <a:pt x="1" y="1029"/>
                    <a:pt x="1" y="2476"/>
                    <a:pt x="803" y="3487"/>
                  </a:cubicBezTo>
                  <a:lnTo>
                    <a:pt x="4655" y="3487"/>
                  </a:lnTo>
                  <a:lnTo>
                    <a:pt x="4655"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3"/>
            <p:cNvSpPr/>
            <p:nvPr/>
          </p:nvSpPr>
          <p:spPr>
            <a:xfrm>
              <a:off x="7703675" y="2776925"/>
              <a:ext cx="132925" cy="87175"/>
            </a:xfrm>
            <a:custGeom>
              <a:rect b="b" l="l" r="r" t="t"/>
              <a:pathLst>
                <a:path extrusionOk="0" h="3487" w="5317">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3"/>
            <p:cNvSpPr/>
            <p:nvPr/>
          </p:nvSpPr>
          <p:spPr>
            <a:xfrm>
              <a:off x="7703675" y="2541175"/>
              <a:ext cx="323350" cy="87175"/>
            </a:xfrm>
            <a:custGeom>
              <a:rect b="b" l="l" r="r" t="t"/>
              <a:pathLst>
                <a:path extrusionOk="0" h="3487" w="12934">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33">
            <a:hlinkClick action="ppaction://hlinksldjump" r:id="rId3"/>
          </p:cNvPr>
          <p:cNvSpPr/>
          <p:nvPr/>
        </p:nvSpPr>
        <p:spPr>
          <a:xfrm>
            <a:off x="7991475" y="463300"/>
            <a:ext cx="620100" cy="617400"/>
          </a:xfrm>
          <a:prstGeom prst="snip2DiagRect">
            <a:avLst>
              <a:gd fmla="val 0" name="adj1"/>
              <a:gd fmla="val 16667" name="adj2"/>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1000"/>
                                        <p:tgtEl>
                                          <p:spTgt spid="193"/>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7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sz="3600">
                <a:solidFill>
                  <a:schemeClr val="dk1"/>
                </a:solidFill>
                <a:latin typeface="Georgia"/>
                <a:ea typeface="Georgia"/>
                <a:cs typeface="Georgia"/>
                <a:sym typeface="Georgia"/>
              </a:rPr>
              <a:t>人工智慧的三次浪潮</a:t>
            </a:r>
            <a:endParaRPr b="0" sz="3600">
              <a:solidFill>
                <a:schemeClr val="dk1"/>
              </a:solidFill>
              <a:latin typeface="Georgia"/>
              <a:ea typeface="Georgia"/>
              <a:cs typeface="Georgia"/>
              <a:sym typeface="Georgia"/>
            </a:endParaRPr>
          </a:p>
        </p:txBody>
      </p:sp>
      <p:pic>
        <p:nvPicPr>
          <p:cNvPr id="206" name="Google Shape;206;p34"/>
          <p:cNvPicPr preferRelativeResize="0"/>
          <p:nvPr/>
        </p:nvPicPr>
        <p:blipFill rotWithShape="1">
          <a:blip r:embed="rId3">
            <a:alphaModFix/>
          </a:blip>
          <a:srcRect b="27580" l="10005" r="38501" t="24453"/>
          <a:stretch/>
        </p:blipFill>
        <p:spPr>
          <a:xfrm>
            <a:off x="1505400" y="1299050"/>
            <a:ext cx="6004577" cy="3495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212" name="Google Shape;212;p35"/>
          <p:cNvPicPr preferRelativeResize="0"/>
          <p:nvPr/>
        </p:nvPicPr>
        <p:blipFill rotWithShape="1">
          <a:blip r:embed="rId3">
            <a:alphaModFix/>
          </a:blip>
          <a:srcRect b="21933" l="16178" r="29328" t="18528"/>
          <a:stretch/>
        </p:blipFill>
        <p:spPr>
          <a:xfrm>
            <a:off x="1125925" y="419475"/>
            <a:ext cx="6583349" cy="4495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現今應用</a:t>
            </a:r>
            <a:endParaRPr/>
          </a:p>
        </p:txBody>
      </p:sp>
      <p:sp>
        <p:nvSpPr>
          <p:cNvPr id="218" name="Google Shape;218;p36"/>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p>
        </p:txBody>
      </p:sp>
      <p:sp>
        <p:nvSpPr>
          <p:cNvPr id="219" name="Google Shape;219;p36"/>
          <p:cNvSpPr txBox="1"/>
          <p:nvPr>
            <p:ph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220" name="Google Shape;220;p36"/>
          <p:cNvCxnSpPr/>
          <p:nvPr/>
        </p:nvCxnSpPr>
        <p:spPr>
          <a:xfrm>
            <a:off x="7626825" y="2744700"/>
            <a:ext cx="1560600" cy="0"/>
          </a:xfrm>
          <a:prstGeom prst="straightConnector1">
            <a:avLst/>
          </a:prstGeom>
          <a:noFill/>
          <a:ln cap="flat" cmpd="sng" w="9525">
            <a:solidFill>
              <a:srgbClr val="434343"/>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20"/>
                                        </p:tgtEl>
                                        <p:attrNameLst>
                                          <p:attrName>style.visibility</p:attrName>
                                        </p:attrNameLst>
                                      </p:cBhvr>
                                      <p:to>
                                        <p:strVal val="visible"/>
                                      </p:to>
                                    </p:set>
                                    <p:anim calcmode="lin" valueType="num">
                                      <p:cBhvr additive="base">
                                        <p:cTn dur="1000"/>
                                        <p:tgtEl>
                                          <p:spTgt spid="22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8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7"/>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solidFill>
                  <a:schemeClr val="hlink"/>
                </a:solidFill>
                <a:latin typeface="Roboto Condensed"/>
                <a:ea typeface="Roboto Condensed"/>
                <a:cs typeface="Roboto Condensed"/>
                <a:sym typeface="Roboto Condensed"/>
              </a:rPr>
              <a:t>現今應用</a:t>
            </a:r>
            <a:endParaRPr sz="4000"/>
          </a:p>
        </p:txBody>
      </p:sp>
      <p:sp>
        <p:nvSpPr>
          <p:cNvPr id="226" name="Google Shape;226;p37"/>
          <p:cNvSpPr txBox="1"/>
          <p:nvPr>
            <p:ph idx="4" type="ctrTitle"/>
          </p:nvPr>
        </p:nvSpPr>
        <p:spPr>
          <a:xfrm>
            <a:off x="5908800" y="28047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智能監控</a:t>
            </a:r>
            <a:endParaRPr sz="2200"/>
          </a:p>
        </p:txBody>
      </p:sp>
      <p:sp>
        <p:nvSpPr>
          <p:cNvPr id="227" name="Google Shape;227;p37"/>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dk1"/>
                </a:solidFill>
              </a:rPr>
              <a:t>語意理解服務</a:t>
            </a:r>
            <a:endParaRPr sz="1400"/>
          </a:p>
        </p:txBody>
      </p:sp>
      <p:sp>
        <p:nvSpPr>
          <p:cNvPr id="228" name="Google Shape;228;p37"/>
          <p:cNvSpPr txBox="1"/>
          <p:nvPr>
            <p:ph type="ctrTitle"/>
          </p:nvPr>
        </p:nvSpPr>
        <p:spPr>
          <a:xfrm>
            <a:off x="542850" y="28047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聊天機器人</a:t>
            </a:r>
            <a:endParaRPr sz="2200"/>
          </a:p>
        </p:txBody>
      </p:sp>
      <p:sp>
        <p:nvSpPr>
          <p:cNvPr id="229" name="Google Shape;229;p37"/>
          <p:cNvSpPr txBox="1"/>
          <p:nvPr>
            <p:ph idx="2" type="ctrTitle"/>
          </p:nvPr>
        </p:nvSpPr>
        <p:spPr>
          <a:xfrm>
            <a:off x="3235200" y="2804713"/>
            <a:ext cx="2673600" cy="42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200"/>
              <a:t>人臉辨識</a:t>
            </a:r>
            <a:endParaRPr sz="2200"/>
          </a:p>
        </p:txBody>
      </p:sp>
      <p:cxnSp>
        <p:nvCxnSpPr>
          <p:cNvPr id="230" name="Google Shape;230;p37"/>
          <p:cNvCxnSpPr/>
          <p:nvPr/>
        </p:nvCxnSpPr>
        <p:spPr>
          <a:xfrm>
            <a:off x="3235200" y="2186175"/>
            <a:ext cx="0" cy="1647600"/>
          </a:xfrm>
          <a:prstGeom prst="straightConnector1">
            <a:avLst/>
          </a:prstGeom>
          <a:noFill/>
          <a:ln cap="flat" cmpd="sng" w="9525">
            <a:solidFill>
              <a:srgbClr val="595959"/>
            </a:solidFill>
            <a:prstDash val="solid"/>
            <a:round/>
            <a:headEnd len="med" w="med" type="none"/>
            <a:tailEnd len="med" w="med" type="none"/>
          </a:ln>
        </p:spPr>
      </p:cxnSp>
      <p:cxnSp>
        <p:nvCxnSpPr>
          <p:cNvPr id="231" name="Google Shape;231;p37"/>
          <p:cNvCxnSpPr/>
          <p:nvPr/>
        </p:nvCxnSpPr>
        <p:spPr>
          <a:xfrm>
            <a:off x="5908800" y="2186175"/>
            <a:ext cx="0" cy="1647600"/>
          </a:xfrm>
          <a:prstGeom prst="straightConnector1">
            <a:avLst/>
          </a:prstGeom>
          <a:noFill/>
          <a:ln cap="flat" cmpd="sng" w="9525">
            <a:solidFill>
              <a:srgbClr val="595959"/>
            </a:solidFill>
            <a:prstDash val="solid"/>
            <a:round/>
            <a:headEnd len="med" w="med" type="none"/>
            <a:tailEnd len="med" w="med" type="none"/>
          </a:ln>
        </p:spPr>
      </p:cxnSp>
      <p:grpSp>
        <p:nvGrpSpPr>
          <p:cNvPr id="232" name="Google Shape;232;p37"/>
          <p:cNvGrpSpPr/>
          <p:nvPr/>
        </p:nvGrpSpPr>
        <p:grpSpPr>
          <a:xfrm>
            <a:off x="1602652" y="2096046"/>
            <a:ext cx="575758" cy="563462"/>
            <a:chOff x="-48233050" y="3569725"/>
            <a:chExt cx="252050" cy="299475"/>
          </a:xfrm>
        </p:grpSpPr>
        <p:sp>
          <p:nvSpPr>
            <p:cNvPr id="233" name="Google Shape;233;p37"/>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7"/>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7"/>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37"/>
          <p:cNvGrpSpPr/>
          <p:nvPr/>
        </p:nvGrpSpPr>
        <p:grpSpPr>
          <a:xfrm>
            <a:off x="6944266" y="2323650"/>
            <a:ext cx="613031" cy="427498"/>
            <a:chOff x="2084325" y="363300"/>
            <a:chExt cx="484150" cy="254100"/>
          </a:xfrm>
        </p:grpSpPr>
        <p:sp>
          <p:nvSpPr>
            <p:cNvPr id="237" name="Google Shape;237;p37"/>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8" name="Google Shape;238;p37"/>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39" name="Google Shape;239;p37"/>
          <p:cNvGrpSpPr/>
          <p:nvPr/>
        </p:nvGrpSpPr>
        <p:grpSpPr>
          <a:xfrm>
            <a:off x="4271698" y="3232108"/>
            <a:ext cx="575763" cy="623389"/>
            <a:chOff x="-64044600" y="3360375"/>
            <a:chExt cx="315850" cy="316650"/>
          </a:xfrm>
        </p:grpSpPr>
        <p:sp>
          <p:nvSpPr>
            <p:cNvPr id="240" name="Google Shape;240;p37"/>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7"/>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7"/>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